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8"/>
  </p:notesMasterIdLst>
  <p:handoutMasterIdLst>
    <p:handoutMasterId r:id="rId9"/>
  </p:handoutMasterIdLst>
  <p:sldIdLst>
    <p:sldId id="266" r:id="rId3"/>
    <p:sldId id="277" r:id="rId4"/>
    <p:sldId id="278" r:id="rId5"/>
    <p:sldId id="260" r:id="rId6"/>
    <p:sldId id="273"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12E"/>
    <a:srgbClr val="113F7E"/>
    <a:srgbClr val="111B37"/>
    <a:srgbClr val="EEF3EC"/>
    <a:srgbClr val="EEF2EC"/>
    <a:srgbClr val="143E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p:restoredTop sz="44471"/>
  </p:normalViewPr>
  <p:slideViewPr>
    <p:cSldViewPr snapToGrid="0" snapToObjects="1">
      <p:cViewPr>
        <p:scale>
          <a:sx n="85" d="100"/>
          <a:sy n="85" d="100"/>
        </p:scale>
        <p:origin x="952" y="-1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11/13/16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13/11/2016</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Introduction:</a:t>
            </a:r>
            <a:endParaRPr lang="en-US" b="1" u="sng" dirty="0" smtClean="0"/>
          </a:p>
          <a:p>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The Internet of Things is a broad term used to describe </a:t>
            </a:r>
            <a:r>
              <a:rPr lang="en-US" b="1" i="1" dirty="0" smtClean="0"/>
              <a:t>devices, sensors, and everyday items which are not ordinarily considered to be computers but which have Internet connectivity and computing capability</a:t>
            </a:r>
            <a:r>
              <a:rPr lang="en-US" dirty="0" smtClean="0"/>
              <a:t>. These objects include:</a:t>
            </a:r>
            <a:r>
              <a:rPr lang="en-US" baseline="0" dirty="0" smtClean="0"/>
              <a:t> </a:t>
            </a:r>
            <a:r>
              <a:rPr lang="en-US" dirty="0" smtClean="0"/>
              <a:t>consumer goods, cars and trucks, industrial components, wearable health monitors, and collections of devices working together to create concepts such as “smart cities” and “smart homes”. </a:t>
            </a:r>
            <a:br>
              <a:rPr lang="en-US" dirty="0" smtClean="0"/>
            </a:b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These</a:t>
            </a:r>
            <a:r>
              <a:rPr lang="en-US" baseline="0" dirty="0" smtClean="0"/>
              <a:t> objects </a:t>
            </a:r>
            <a:r>
              <a:rPr lang="en-US" dirty="0" smtClean="0"/>
              <a:t>collect data from their surroundings which are then transmitted and remotely analyzed to create new insights, deliver services, and control other items. It is projected that there will be 100</a:t>
            </a:r>
            <a:r>
              <a:rPr lang="en-US" baseline="0" dirty="0" smtClean="0"/>
              <a:t> billion connected </a:t>
            </a:r>
            <a:r>
              <a:rPr lang="en-US" baseline="0" dirty="0" err="1" smtClean="0"/>
              <a:t>IoT</a:t>
            </a:r>
            <a:r>
              <a:rPr lang="en-US" baseline="0" dirty="0" smtClean="0"/>
              <a:t> devices by 2025.</a:t>
            </a:r>
            <a:r>
              <a:rPr lang="en-US" dirty="0" smtClean="0"/>
              <a:t/>
            </a:r>
            <a:br>
              <a:rPr lang="en-US" dirty="0" smtClean="0"/>
            </a:b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The potential for tremendous growth, innovation, applications, and services is a testament to the open nature of the Internet’s architecture and design, which does not place limits on the kinds of devices or services that can connect to it. </a:t>
            </a:r>
            <a:br>
              <a:rPr lang="en-US" dirty="0" smtClean="0"/>
            </a:b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There remain significant challenges associated with the </a:t>
            </a:r>
            <a:r>
              <a:rPr lang="en-US" dirty="0" err="1" smtClean="0"/>
              <a:t>IoT</a:t>
            </a:r>
            <a:r>
              <a:rPr lang="en-US" dirty="0" smtClean="0"/>
              <a:t> which must be addressed in order for technology to reach its full potential. These challenges include the issues</a:t>
            </a:r>
            <a:r>
              <a:rPr lang="en-US" baseline="0" dirty="0" smtClean="0"/>
              <a:t> of: </a:t>
            </a:r>
            <a:r>
              <a:rPr lang="en-US" dirty="0" smtClean="0"/>
              <a:t>security, privacy, interoperability, and standards, as well as regulatory and rights issues, and the readiness of emerging economies to </a:t>
            </a:r>
            <a:r>
              <a:rPr lang="en-US" dirty="0" smtClean="0"/>
              <a:t>adopt </a:t>
            </a:r>
            <a:r>
              <a:rPr lang="en-US" dirty="0" smtClean="0"/>
              <a:t>it. </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a:t>
            </a:fld>
            <a:endParaRPr lang="en-GB" altLang="en-US" dirty="0"/>
          </a:p>
        </p:txBody>
      </p:sp>
    </p:spTree>
    <p:extLst>
      <p:ext uri="{BB962C8B-B14F-4D97-AF65-F5344CB8AC3E}">
        <p14:creationId xmlns:p14="http://schemas.microsoft.com/office/powerpoint/2010/main" val="24885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u="sng" dirty="0" smtClean="0"/>
              <a:t>Key </a:t>
            </a:r>
            <a:r>
              <a:rPr lang="en-US" b="1" u="sng" dirty="0" smtClean="0"/>
              <a:t>Considerations:</a:t>
            </a:r>
            <a:r>
              <a:rPr lang="en-US" dirty="0" smtClean="0"/>
              <a:t> </a:t>
            </a:r>
            <a:endParaRPr lang="en-US" dirty="0" smtClean="0"/>
          </a:p>
          <a:p>
            <a:pPr>
              <a:spcBef>
                <a:spcPct val="0"/>
              </a:spcBef>
            </a:pPr>
            <a:endParaRPr lang="en-US" dirty="0" smtClean="0"/>
          </a:p>
          <a:p>
            <a:pPr marL="171450" indent="-171450">
              <a:spcBef>
                <a:spcPct val="0"/>
              </a:spcBef>
              <a:buFont typeface="Arial" charset="0"/>
              <a:buChar char="•"/>
            </a:pPr>
            <a:r>
              <a:rPr lang="en-US" b="1" dirty="0" smtClean="0"/>
              <a:t>The </a:t>
            </a:r>
            <a:r>
              <a:rPr lang="en-US" b="1" dirty="0" smtClean="0"/>
              <a:t>concept of connecting objects and items to the Internet is </a:t>
            </a:r>
            <a:r>
              <a:rPr lang="en-US" b="1" dirty="0" smtClean="0"/>
              <a:t>not</a:t>
            </a:r>
            <a:r>
              <a:rPr lang="en-US" b="1" baseline="0" dirty="0" smtClean="0"/>
              <a:t> </a:t>
            </a:r>
            <a:r>
              <a:rPr lang="en-US" b="1" dirty="0" smtClean="0"/>
              <a:t>new. </a:t>
            </a:r>
            <a:r>
              <a:rPr lang="en-US" dirty="0" smtClean="0"/>
              <a:t>The first everyday items to be controlled over the Internet emerged in the early 1990s and set the stage for today’s Internet of Things. </a:t>
            </a:r>
            <a:endParaRPr lang="en-US" dirty="0" smtClean="0"/>
          </a:p>
          <a:p>
            <a:pPr marL="171450" indent="-171450">
              <a:spcBef>
                <a:spcPct val="0"/>
              </a:spcBef>
              <a:buFont typeface="Arial" charset="0"/>
              <a:buChar char="•"/>
            </a:pPr>
            <a:endParaRPr lang="en-US" dirty="0" smtClean="0"/>
          </a:p>
          <a:p>
            <a:pPr marL="171450" indent="-171450">
              <a:spcBef>
                <a:spcPct val="0"/>
              </a:spcBef>
              <a:buFont typeface="Arial" charset="0"/>
              <a:buChar char="•"/>
            </a:pPr>
            <a:r>
              <a:rPr lang="en-US" b="1" dirty="0" smtClean="0"/>
              <a:t>How </a:t>
            </a:r>
            <a:r>
              <a:rPr lang="en-US" b="1" dirty="0" smtClean="0"/>
              <a:t>people and institutions interact with the Internet in their personal, social, and economic </a:t>
            </a:r>
            <a:r>
              <a:rPr lang="en-US" b="1" dirty="0" smtClean="0"/>
              <a:t>lives is changing</a:t>
            </a:r>
            <a:r>
              <a:rPr lang="en-US" dirty="0" smtClean="0"/>
              <a:t>. The</a:t>
            </a:r>
            <a:r>
              <a:rPr lang="en-US" baseline="0" dirty="0" smtClean="0"/>
              <a:t> Internet of Things may</a:t>
            </a:r>
            <a:r>
              <a:rPr lang="en-US" dirty="0" smtClean="0"/>
              <a:t> </a:t>
            </a:r>
            <a:r>
              <a:rPr lang="en-US" dirty="0" smtClean="0"/>
              <a:t>represent a shift in how users engage with and are impacted by the Internet. For example, today’s Internet experience is largely characterized by users actively downloading and generating content through their computers and smartphones. </a:t>
            </a:r>
            <a:r>
              <a:rPr lang="en-US" dirty="0" smtClean="0"/>
              <a:t>But this might be about to change</a:t>
            </a:r>
            <a:r>
              <a:rPr lang="mr-IN" dirty="0" smtClean="0"/>
              <a:t>…</a:t>
            </a:r>
            <a:endParaRPr lang="en-US" dirty="0" smtClean="0"/>
          </a:p>
          <a:p>
            <a:pPr marL="171450" indent="-171450">
              <a:spcBef>
                <a:spcPct val="0"/>
              </a:spcBef>
              <a:buFont typeface="Arial" charset="0"/>
              <a:buChar char="•"/>
            </a:pPr>
            <a:endParaRPr lang="en-US" dirty="0" smtClean="0"/>
          </a:p>
          <a:p>
            <a:pPr marL="171450" indent="-171450">
              <a:spcBef>
                <a:spcPct val="0"/>
              </a:spcBef>
              <a:buFont typeface="Arial" charset="0"/>
              <a:buChar char="•"/>
            </a:pPr>
            <a:r>
              <a:rPr lang="en-US" b="1" dirty="0" smtClean="0"/>
              <a:t>Many Internet of Things devices are </a:t>
            </a:r>
            <a:r>
              <a:rPr lang="en-US" b="1" dirty="0" smtClean="0"/>
              <a:t>designed to operate in the </a:t>
            </a:r>
            <a:r>
              <a:rPr lang="en-US" b="1" dirty="0" smtClean="0"/>
              <a:t>background.</a:t>
            </a:r>
            <a:r>
              <a:rPr lang="en-US" b="0" baseline="0" dirty="0" smtClean="0"/>
              <a:t> These devices</a:t>
            </a:r>
            <a:r>
              <a:rPr lang="en-US" dirty="0" smtClean="0"/>
              <a:t> send </a:t>
            </a:r>
            <a:r>
              <a:rPr lang="en-US" dirty="0" smtClean="0"/>
              <a:t>and </a:t>
            </a:r>
            <a:r>
              <a:rPr lang="en-US" dirty="0" smtClean="0"/>
              <a:t>receive </a:t>
            </a:r>
            <a:r>
              <a:rPr lang="en-US" dirty="0" smtClean="0"/>
              <a:t>data on a user’s behalf with little human intervention or even awareness; </a:t>
            </a:r>
            <a:r>
              <a:rPr lang="en-US" dirty="0" smtClean="0"/>
              <a:t>others </a:t>
            </a:r>
            <a:r>
              <a:rPr lang="en-US" dirty="0" smtClean="0"/>
              <a:t>are designed to control objects and physical assets in the world, such as vehicles and buildings, or to monitor human behavior. </a:t>
            </a:r>
            <a:endParaRPr lang="en-US" dirty="0" smtClean="0"/>
          </a:p>
          <a:p>
            <a:pPr marL="171450" indent="-171450">
              <a:spcBef>
                <a:spcPct val="0"/>
              </a:spcBef>
              <a:buFont typeface="Arial" charset="0"/>
              <a:buChar char="•"/>
            </a:pPr>
            <a:endParaRPr lang="en-US" dirty="0" smtClean="0"/>
          </a:p>
          <a:p>
            <a:pPr marL="171450" indent="-171450">
              <a:spcBef>
                <a:spcPct val="0"/>
              </a:spcBef>
              <a:buFont typeface="Arial" charset="0"/>
              <a:buChar char="•"/>
            </a:pPr>
            <a:r>
              <a:rPr lang="en-US" dirty="0" smtClean="0"/>
              <a:t>It is projected that there will be 100</a:t>
            </a:r>
            <a:r>
              <a:rPr lang="en-US" baseline="0" dirty="0" smtClean="0"/>
              <a:t> billion connected </a:t>
            </a:r>
            <a:r>
              <a:rPr lang="en-US" baseline="0" dirty="0" err="1" smtClean="0"/>
              <a:t>IoT</a:t>
            </a:r>
            <a:r>
              <a:rPr lang="en-US" baseline="0" dirty="0" smtClean="0"/>
              <a:t> devices by 2025. </a:t>
            </a:r>
            <a:r>
              <a:rPr lang="en-US" dirty="0" smtClean="0"/>
              <a:t>If </a:t>
            </a:r>
            <a:r>
              <a:rPr lang="en-US" dirty="0" smtClean="0"/>
              <a:t>the projections and trends about </a:t>
            </a:r>
            <a:r>
              <a:rPr lang="en-US" dirty="0" smtClean="0"/>
              <a:t>the </a:t>
            </a:r>
            <a:r>
              <a:rPr lang="en-US" dirty="0" err="1" smtClean="0"/>
              <a:t>IoT</a:t>
            </a:r>
            <a:r>
              <a:rPr lang="en-US" dirty="0" smtClean="0"/>
              <a:t> </a:t>
            </a:r>
            <a:r>
              <a:rPr lang="en-US" dirty="0" smtClean="0"/>
              <a:t>become reality</a:t>
            </a:r>
            <a:r>
              <a:rPr lang="en-US" dirty="0" smtClean="0"/>
              <a:t>, </a:t>
            </a:r>
            <a:r>
              <a:rPr lang="en-US" b="1" dirty="0" smtClean="0"/>
              <a:t>we would be wise to consider the implications of a world in which the most common interaction with the Internet comes from passive engagement with connected objects</a:t>
            </a:r>
            <a:r>
              <a:rPr lang="en-US" dirty="0" smtClean="0"/>
              <a:t>, </a:t>
            </a:r>
            <a:r>
              <a:rPr lang="en-US" dirty="0" smtClean="0"/>
              <a:t>rather than active engagement with content. </a:t>
            </a:r>
            <a:r>
              <a:rPr lang="en-US" i="1" dirty="0" smtClean="0"/>
              <a:t>For example, governments may</a:t>
            </a:r>
            <a:r>
              <a:rPr lang="en-US" i="1" baseline="0" dirty="0" smtClean="0"/>
              <a:t> </a:t>
            </a:r>
            <a:r>
              <a:rPr lang="en-US" i="1" dirty="0" smtClean="0"/>
              <a:t>want </a:t>
            </a:r>
            <a:r>
              <a:rPr lang="en-US" i="1" dirty="0" smtClean="0"/>
              <a:t>to ensure that their policies keep pace with </a:t>
            </a:r>
            <a:r>
              <a:rPr lang="en-US" i="1" dirty="0" smtClean="0"/>
              <a:t>this rapidly </a:t>
            </a:r>
            <a:r>
              <a:rPr lang="en-US" i="1" dirty="0" smtClean="0"/>
              <a:t>changing </a:t>
            </a:r>
            <a:r>
              <a:rPr lang="en-US" i="1" dirty="0" smtClean="0"/>
              <a:t>environment</a:t>
            </a:r>
            <a:r>
              <a:rPr lang="en-US" i="1" dirty="0" smtClean="0"/>
              <a:t>. </a:t>
            </a:r>
            <a:endParaRPr lang="en-US" i="1" dirty="0" smtClean="0"/>
          </a:p>
          <a:p>
            <a:pPr marL="171450" indent="-171450">
              <a:spcBef>
                <a:spcPct val="0"/>
              </a:spcBef>
              <a:buFont typeface="Arial" charset="0"/>
              <a:buChar cha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dirty="0" smtClean="0"/>
              <a:t>While the Internet of Things is not a particularly new idea from a technical perspective, </a:t>
            </a:r>
            <a:r>
              <a:rPr lang="en-US" b="1" dirty="0" smtClean="0"/>
              <a:t>the growth and maturity of the Internet of Things will present both new benefits and new challenges that will require shifts in policy approaches and strategies.</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endParaRPr lang="en-US" b="1" dirty="0" smtClean="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dirty="0" smtClean="0"/>
              <a:t>Privacy and data security policies should be considered that reflect how the technology is evolving and its potential impacts on users. Policies that promote Internet infrastructure, the efficient use of wireless spectrum, datacenter development, and user empowerment and choice are critical to the evolution of the Internet of Things. </a:t>
            </a:r>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charset="0"/>
              <a:buChar char="•"/>
              <a:tabLst/>
              <a:defRPr/>
            </a:pPr>
            <a:r>
              <a:rPr lang="en-US" dirty="0" smtClean="0"/>
              <a:t>Other policy areas may also benefit from a review. </a:t>
            </a:r>
            <a:r>
              <a:rPr lang="en-US" b="1" dirty="0" smtClean="0"/>
              <a:t>Internet of Things devices will likely touch most aspects of our lives, and are likely to be installed in our homes, workplaces, schools, hospitals, and other public spaces.</a:t>
            </a:r>
            <a:r>
              <a:rPr lang="en-US" dirty="0" smtClean="0"/>
              <a:t> As such, privacy, data security, healthcare, transportation, and technology and innovation policies will likely be impacted. </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2</a:t>
            </a:fld>
            <a:endParaRPr lang="en-GB" altLang="en-US" dirty="0"/>
          </a:p>
        </p:txBody>
      </p:sp>
    </p:spTree>
    <p:extLst>
      <p:ext uri="{BB962C8B-B14F-4D97-AF65-F5344CB8AC3E}">
        <p14:creationId xmlns:p14="http://schemas.microsoft.com/office/powerpoint/2010/main" val="174161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ＭＳ Ｐゴシック" charset="-128"/>
                <a:cs typeface="+mn-cs"/>
              </a:rPr>
              <a:t>Challenges: </a:t>
            </a:r>
            <a:endParaRPr lang="en-US" b="1" u="sng" dirty="0" smtClean="0"/>
          </a:p>
          <a:p>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A number of challenges need to be addressed in order </a:t>
            </a:r>
            <a:r>
              <a:rPr lang="en-US" sz="1200" kern="1200" dirty="0" smtClean="0">
                <a:solidFill>
                  <a:schemeClr val="tx1"/>
                </a:solidFill>
                <a:effectLst/>
                <a:latin typeface="+mn-lt"/>
                <a:ea typeface="ＭＳ Ｐゴシック" charset="-128"/>
                <a:cs typeface="+mn-cs"/>
              </a:rPr>
              <a:t>for the Internet of Thing’s potential </a:t>
            </a:r>
            <a:r>
              <a:rPr lang="en-US" sz="1200" kern="1200" dirty="0" smtClean="0">
                <a:solidFill>
                  <a:schemeClr val="tx1"/>
                </a:solidFill>
                <a:effectLst/>
                <a:latin typeface="+mn-lt"/>
                <a:ea typeface="ＭＳ Ｐゴシック" charset="-128"/>
                <a:cs typeface="+mn-cs"/>
              </a:rPr>
              <a:t>benefits to individuals, societies, and </a:t>
            </a:r>
            <a:r>
              <a:rPr lang="en-US" sz="1200" kern="1200" dirty="0" smtClean="0">
                <a:solidFill>
                  <a:schemeClr val="tx1"/>
                </a:solidFill>
                <a:effectLst/>
                <a:latin typeface="+mn-lt"/>
                <a:ea typeface="ＭＳ Ｐゴシック" charset="-128"/>
                <a:cs typeface="+mn-cs"/>
              </a:rPr>
              <a:t>economies to be fully realized: </a:t>
            </a:r>
          </a:p>
          <a:p>
            <a:endParaRPr lang="en-US" dirty="0" smtClean="0"/>
          </a:p>
          <a:p>
            <a:pPr marL="457200" lvl="1" indent="0">
              <a:buFont typeface="Arial" charset="0"/>
              <a:buNone/>
            </a:pPr>
            <a:r>
              <a:rPr lang="en-US" sz="1200" b="1" u="none" kern="1200" dirty="0" smtClean="0">
                <a:solidFill>
                  <a:schemeClr val="tx1"/>
                </a:solidFill>
                <a:effectLst/>
                <a:latin typeface="+mn-lt"/>
                <a:ea typeface="ＭＳ Ｐゴシック" charset="-128"/>
                <a:cs typeface="+mn-cs"/>
              </a:rPr>
              <a:t>Security</a:t>
            </a:r>
          </a:p>
          <a:p>
            <a:pPr marL="457200" lvl="1" indent="0">
              <a:buFont typeface="Arial" charset="0"/>
              <a:buNone/>
            </a:pPr>
            <a:endParaRPr lang="en-US" sz="1200" b="1" u="sng"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Internet of Things devices </a:t>
            </a:r>
            <a:r>
              <a:rPr lang="en-US" sz="1200" kern="1200" dirty="0" smtClean="0">
                <a:solidFill>
                  <a:schemeClr val="tx1"/>
                </a:solidFill>
                <a:effectLst/>
                <a:latin typeface="+mn-lt"/>
                <a:ea typeface="ＭＳ Ｐゴシック" charset="-128"/>
                <a:cs typeface="+mn-cs"/>
              </a:rPr>
              <a:t>present new and unique security challenges. </a:t>
            </a:r>
            <a:r>
              <a:rPr lang="en-US" sz="1200" b="1" kern="1200" dirty="0" smtClean="0">
                <a:solidFill>
                  <a:schemeClr val="tx1"/>
                </a:solidFill>
                <a:effectLst/>
                <a:latin typeface="+mn-lt"/>
                <a:ea typeface="ＭＳ Ｐゴシック" charset="-128"/>
                <a:cs typeface="+mn-cs"/>
              </a:rPr>
              <a:t>A collaborative approach to </a:t>
            </a:r>
            <a:r>
              <a:rPr lang="en-US" sz="1200" b="1" kern="1200" dirty="0" err="1" smtClean="0">
                <a:solidFill>
                  <a:schemeClr val="tx1"/>
                </a:solidFill>
                <a:effectLst/>
                <a:latin typeface="+mn-lt"/>
                <a:ea typeface="ＭＳ Ｐゴシック" charset="-128"/>
                <a:cs typeface="+mn-cs"/>
              </a:rPr>
              <a:t>IoT</a:t>
            </a:r>
            <a:r>
              <a:rPr lang="en-US" sz="1200" b="1" kern="1200" dirty="0" smtClean="0">
                <a:solidFill>
                  <a:schemeClr val="tx1"/>
                </a:solidFill>
                <a:effectLst/>
                <a:latin typeface="+mn-lt"/>
                <a:ea typeface="ＭＳ Ｐゴシック" charset="-128"/>
                <a:cs typeface="+mn-cs"/>
              </a:rPr>
              <a:t> security will be needed to develop effective and appropriate solutions that are well-suited to the scale and complexity of the issues. </a:t>
            </a: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Devices and services with weak security are vulnerable to cyber attacks and can expose user data to theft. Because an increasing number of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online increases the number of potential security vulnerabilities, this a key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challenge to be addressed. </a:t>
            </a:r>
          </a:p>
          <a:p>
            <a:pPr marL="628650" lvl="1" indent="-171450">
              <a:buFont typeface="Arial" charset="0"/>
              <a:buChar char="•"/>
            </a:pPr>
            <a:r>
              <a:rPr lang="en-US" sz="1200" kern="1200" dirty="0" smtClean="0">
                <a:solidFill>
                  <a:schemeClr val="tx1"/>
                </a:solidFill>
                <a:effectLst/>
                <a:latin typeface="+mn-lt"/>
                <a:ea typeface="ＭＳ Ｐゴシック" charset="-128"/>
                <a:cs typeface="+mn-cs"/>
              </a:rPr>
              <a:t>Manufacturers </a:t>
            </a:r>
            <a:r>
              <a:rPr lang="en-US" sz="1200" kern="1200" dirty="0" smtClean="0">
                <a:solidFill>
                  <a:schemeClr val="tx1"/>
                </a:solidFill>
                <a:effectLst/>
                <a:latin typeface="+mn-lt"/>
                <a:ea typeface="ＭＳ Ｐゴシック" charset="-128"/>
                <a:cs typeface="+mn-cs"/>
              </a:rPr>
              <a:t>are frequently presented with economic and technical challenges when building and maintaining robust security features in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a:t>
            </a:r>
            <a:endParaRPr lang="en-US" sz="1200" kern="1200" dirty="0" smtClean="0">
              <a:solidFill>
                <a:schemeClr val="tx1"/>
              </a:solidFill>
              <a:effectLst/>
              <a:latin typeface="+mn-lt"/>
              <a:ea typeface="ＭＳ Ｐゴシック" charset="-128"/>
              <a:cs typeface="+mn-cs"/>
            </a:endParaRPr>
          </a:p>
          <a:p>
            <a:pPr marL="628650" lvl="1" indent="-171450">
              <a:buFont typeface="Arial" charset="0"/>
              <a:buChar char="•"/>
            </a:pPr>
            <a:r>
              <a:rPr lang="en-US" sz="1200" b="0" i="0" kern="1200" dirty="0" smtClean="0">
                <a:solidFill>
                  <a:schemeClr val="tx1"/>
                </a:solidFill>
                <a:effectLst/>
                <a:latin typeface="+mn-lt"/>
                <a:ea typeface="ＭＳ Ｐゴシック" charset="-128"/>
                <a:cs typeface="+mn-cs"/>
              </a:rPr>
              <a:t>Ensuring </a:t>
            </a:r>
            <a:r>
              <a:rPr lang="en-US" sz="1200" b="0" i="0" kern="1200" dirty="0" smtClean="0">
                <a:solidFill>
                  <a:schemeClr val="tx1"/>
                </a:solidFill>
                <a:effectLst/>
                <a:latin typeface="+mn-lt"/>
                <a:ea typeface="ＭＳ Ｐゴシック" charset="-128"/>
                <a:cs typeface="+mn-cs"/>
              </a:rPr>
              <a:t>lifetime security in </a:t>
            </a:r>
            <a:r>
              <a:rPr lang="en-US" sz="1200" b="0" i="0" kern="1200" dirty="0" err="1" smtClean="0">
                <a:solidFill>
                  <a:schemeClr val="tx1"/>
                </a:solidFill>
                <a:effectLst/>
                <a:latin typeface="+mn-lt"/>
                <a:ea typeface="ＭＳ Ｐゴシック" charset="-128"/>
                <a:cs typeface="+mn-cs"/>
              </a:rPr>
              <a:t>IoT</a:t>
            </a:r>
            <a:r>
              <a:rPr lang="en-US" sz="1200" b="0" i="0" kern="1200" dirty="0" smtClean="0">
                <a:solidFill>
                  <a:schemeClr val="tx1"/>
                </a:solidFill>
                <a:effectLst/>
                <a:latin typeface="+mn-lt"/>
                <a:ea typeface="ＭＳ Ｐゴシック" charset="-128"/>
                <a:cs typeface="+mn-cs"/>
              </a:rPr>
              <a:t> products and services must be a fundamental priority to </a:t>
            </a:r>
            <a:r>
              <a:rPr lang="en-US" sz="1200" b="0" i="0" kern="1200" dirty="0" smtClean="0">
                <a:solidFill>
                  <a:schemeClr val="tx1"/>
                </a:solidFill>
                <a:effectLst/>
                <a:latin typeface="+mn-lt"/>
                <a:ea typeface="ＭＳ Ｐゴシック" charset="-128"/>
                <a:cs typeface="+mn-cs"/>
              </a:rPr>
              <a:t>maintaining </a:t>
            </a:r>
            <a:r>
              <a:rPr lang="en-US" sz="1200" b="0" i="0" kern="1200" dirty="0" smtClean="0">
                <a:solidFill>
                  <a:schemeClr val="tx1"/>
                </a:solidFill>
                <a:effectLst/>
                <a:latin typeface="+mn-lt"/>
                <a:ea typeface="ＭＳ Ｐゴシック" charset="-128"/>
                <a:cs typeface="+mn-cs"/>
              </a:rPr>
              <a:t>overall user trust in this technology. </a:t>
            </a:r>
            <a:r>
              <a:rPr lang="en-US" sz="1200" b="1" i="1" kern="1200" dirty="0" smtClean="0">
                <a:solidFill>
                  <a:schemeClr val="tx1"/>
                </a:solidFill>
                <a:effectLst/>
                <a:latin typeface="+mn-lt"/>
                <a:ea typeface="ＭＳ Ｐゴシック" charset="-128"/>
                <a:cs typeface="+mn-cs"/>
              </a:rPr>
              <a:t>Users </a:t>
            </a:r>
            <a:r>
              <a:rPr lang="en-US" sz="1200" b="1" i="1" kern="1200" dirty="0" smtClean="0">
                <a:solidFill>
                  <a:schemeClr val="tx1"/>
                </a:solidFill>
                <a:effectLst/>
                <a:latin typeface="+mn-lt"/>
                <a:ea typeface="ＭＳ Ｐゴシック" charset="-128"/>
                <a:cs typeface="+mn-cs"/>
              </a:rPr>
              <a:t>need to trust that </a:t>
            </a:r>
            <a:r>
              <a:rPr lang="en-US" sz="1200" b="1" i="1" kern="1200" dirty="0" err="1" smtClean="0">
                <a:solidFill>
                  <a:schemeClr val="tx1"/>
                </a:solidFill>
                <a:effectLst/>
                <a:latin typeface="+mn-lt"/>
                <a:ea typeface="ＭＳ Ｐゴシック" charset="-128"/>
                <a:cs typeface="+mn-cs"/>
              </a:rPr>
              <a:t>IoT</a:t>
            </a:r>
            <a:r>
              <a:rPr lang="en-US" sz="1200" b="1" i="1" kern="1200" dirty="0" smtClean="0">
                <a:solidFill>
                  <a:schemeClr val="tx1"/>
                </a:solidFill>
                <a:effectLst/>
                <a:latin typeface="+mn-lt"/>
                <a:ea typeface="ＭＳ Ｐゴシック" charset="-128"/>
                <a:cs typeface="+mn-cs"/>
              </a:rPr>
              <a:t> devices and related data services are secure, especially as they become more pervasive and integrated into our daily lives. </a:t>
            </a:r>
            <a:endParaRPr lang="en-US" b="1" i="1" dirty="0" smtClean="0"/>
          </a:p>
          <a:p>
            <a:endParaRPr lang="en-US" sz="1200" b="1" kern="1200" dirty="0" smtClean="0">
              <a:solidFill>
                <a:schemeClr val="tx1"/>
              </a:solidFill>
              <a:effectLst/>
              <a:latin typeface="+mn-lt"/>
              <a:ea typeface="ＭＳ Ｐゴシック" charset="-128"/>
              <a:cs typeface="+mn-cs"/>
            </a:endParaRPr>
          </a:p>
          <a:p>
            <a:pPr marL="457200" lvl="1" indent="0">
              <a:buFont typeface="Arial" charset="0"/>
              <a:buNone/>
            </a:pPr>
            <a:r>
              <a:rPr lang="en-US" sz="1200" b="1" u="none" kern="1200" dirty="0" smtClean="0">
                <a:solidFill>
                  <a:schemeClr val="tx1"/>
                </a:solidFill>
                <a:effectLst/>
                <a:latin typeface="+mn-lt"/>
                <a:ea typeface="ＭＳ Ｐゴシック" charset="-128"/>
                <a:cs typeface="+mn-cs"/>
              </a:rPr>
              <a:t>Privacy</a:t>
            </a:r>
          </a:p>
          <a:p>
            <a:pPr marL="457200" lvl="1" indent="0">
              <a:buFont typeface="Arial" charset="0"/>
              <a:buNone/>
            </a:pPr>
            <a:endParaRPr lang="en-US" sz="1200" b="1" u="sng"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The ability to collect, analyze, and transform data drives much of the value of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and services.</a:t>
            </a:r>
            <a:r>
              <a:rPr lang="en-US" sz="1200" kern="1200" baseline="0" dirty="0" smtClean="0">
                <a:solidFill>
                  <a:schemeClr val="tx1"/>
                </a:solidFill>
                <a:effectLst/>
                <a:latin typeface="+mn-lt"/>
                <a:ea typeface="ＭＳ Ｐゴシック" charset="-128"/>
                <a:cs typeface="+mn-cs"/>
              </a:rPr>
              <a:t> </a:t>
            </a: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baseline="0" dirty="0" smtClean="0">
                <a:solidFill>
                  <a:schemeClr val="tx1"/>
                </a:solidFill>
                <a:effectLst/>
                <a:latin typeface="+mn-lt"/>
                <a:ea typeface="ＭＳ Ｐゴシック" charset="-128"/>
                <a:cs typeface="+mn-cs"/>
              </a:rPr>
              <a:t>However, </a:t>
            </a:r>
            <a:r>
              <a:rPr lang="en-US" sz="1200" kern="1200" dirty="0" smtClean="0">
                <a:solidFill>
                  <a:schemeClr val="tx1"/>
                </a:solidFill>
                <a:effectLst/>
                <a:latin typeface="+mn-lt"/>
                <a:ea typeface="ＭＳ Ｐゴシック" charset="-128"/>
                <a:cs typeface="+mn-cs"/>
              </a:rPr>
              <a:t>this </a:t>
            </a:r>
            <a:r>
              <a:rPr lang="en-US" sz="1200" kern="1200" dirty="0" smtClean="0">
                <a:solidFill>
                  <a:schemeClr val="tx1"/>
                </a:solidFill>
                <a:effectLst/>
                <a:latin typeface="+mn-lt"/>
                <a:ea typeface="ＭＳ Ｐゴシック" charset="-128"/>
                <a:cs typeface="+mn-cs"/>
              </a:rPr>
              <a:t>data </a:t>
            </a:r>
            <a:r>
              <a:rPr lang="en-US" sz="1200" kern="1200" dirty="0" smtClean="0">
                <a:solidFill>
                  <a:schemeClr val="tx1"/>
                </a:solidFill>
                <a:effectLst/>
                <a:latin typeface="+mn-lt"/>
                <a:ea typeface="ＭＳ Ｐゴシック" charset="-128"/>
                <a:cs typeface="+mn-cs"/>
              </a:rPr>
              <a:t>can </a:t>
            </a:r>
            <a:r>
              <a:rPr lang="en-US" sz="1200" kern="1200" dirty="0" smtClean="0">
                <a:solidFill>
                  <a:schemeClr val="tx1"/>
                </a:solidFill>
                <a:effectLst/>
                <a:latin typeface="+mn-lt"/>
                <a:ea typeface="ＭＳ Ｐゴシック" charset="-128"/>
                <a:cs typeface="+mn-cs"/>
              </a:rPr>
              <a:t>be used to paint detailed and invasive profiles of users. </a:t>
            </a:r>
            <a:r>
              <a:rPr lang="en-US" sz="1200" kern="1200" dirty="0" smtClean="0">
                <a:solidFill>
                  <a:schemeClr val="tx1"/>
                </a:solidFill>
                <a:effectLst/>
                <a:latin typeface="+mn-lt"/>
                <a:ea typeface="ＭＳ Ｐゴシック" charset="-128"/>
                <a:cs typeface="+mn-cs"/>
              </a:rPr>
              <a:t>This raises </a:t>
            </a:r>
            <a:r>
              <a:rPr lang="en-US" sz="1200" b="1" kern="1200" dirty="0" smtClean="0">
                <a:solidFill>
                  <a:schemeClr val="tx1"/>
                </a:solidFill>
                <a:effectLst/>
                <a:latin typeface="+mn-lt"/>
                <a:ea typeface="ＭＳ Ｐゴシック" charset="-128"/>
                <a:cs typeface="+mn-cs"/>
              </a:rPr>
              <a:t>concerns about a potential increase </a:t>
            </a:r>
            <a:r>
              <a:rPr lang="en-US" sz="1200" b="1" kern="1200" dirty="0" smtClean="0">
                <a:solidFill>
                  <a:schemeClr val="tx1"/>
                </a:solidFill>
                <a:effectLst/>
                <a:latin typeface="+mn-lt"/>
                <a:ea typeface="ＭＳ Ｐゴシック" charset="-128"/>
                <a:cs typeface="+mn-cs"/>
              </a:rPr>
              <a:t>in surveillance </a:t>
            </a:r>
            <a:r>
              <a:rPr lang="en-US" sz="1200" b="1" kern="1200" dirty="0" smtClean="0">
                <a:solidFill>
                  <a:schemeClr val="tx1"/>
                </a:solidFill>
                <a:effectLst/>
                <a:latin typeface="+mn-lt"/>
                <a:ea typeface="ＭＳ Ｐゴシック" charset="-128"/>
                <a:cs typeface="+mn-cs"/>
              </a:rPr>
              <a:t>and tracking</a:t>
            </a:r>
            <a:r>
              <a:rPr lang="en-US" sz="1200" kern="1200" dirty="0" smtClean="0">
                <a:solidFill>
                  <a:schemeClr val="tx1"/>
                </a:solidFill>
                <a:effectLst/>
                <a:latin typeface="+mn-lt"/>
                <a:ea typeface="ＭＳ Ｐゴシック" charset="-128"/>
                <a:cs typeface="+mn-cs"/>
              </a:rPr>
              <a:t>, and the amount of sensitive data that can be collected by devices operating in our homes, businesses, and public environments. </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b="1" kern="1200" dirty="0" smtClean="0">
                <a:solidFill>
                  <a:schemeClr val="tx1"/>
                </a:solidFill>
                <a:effectLst/>
                <a:latin typeface="+mn-lt"/>
                <a:ea typeface="ＭＳ Ｐゴシック" charset="-128"/>
                <a:cs typeface="+mn-cs"/>
              </a:rPr>
              <a:t>Sometimes these devices collect data about individuals without their knowledge or informed consent.</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devices that collect data about people in one jurisdiction may transmit that data to another jurisdiction for data storage or processing. Challenges can arise if the data collected is deemed to be personal or sensitive and is subject to data protection laws in multiple jurisdictions. </a:t>
            </a:r>
            <a:r>
              <a:rPr lang="en-US" sz="1200" b="1" i="1" kern="1200" dirty="0" smtClean="0">
                <a:solidFill>
                  <a:schemeClr val="tx1"/>
                </a:solidFill>
                <a:effectLst/>
                <a:latin typeface="+mn-lt"/>
                <a:ea typeface="ＭＳ Ｐゴシック" charset="-128"/>
                <a:cs typeface="+mn-cs"/>
              </a:rPr>
              <a:t>Enabling </a:t>
            </a:r>
            <a:r>
              <a:rPr lang="en-US" sz="1200" b="1" i="1" kern="1200" dirty="0" smtClean="0">
                <a:solidFill>
                  <a:schemeClr val="tx1"/>
                </a:solidFill>
                <a:effectLst/>
                <a:latin typeface="+mn-lt"/>
                <a:ea typeface="ＭＳ Ｐゴシック" charset="-128"/>
                <a:cs typeface="+mn-cs"/>
              </a:rPr>
              <a:t>cross-border data flows that protect privacy and promote legal certainty for users and </a:t>
            </a:r>
            <a:r>
              <a:rPr lang="en-US" sz="1200" b="1" i="1" kern="1200" dirty="0" err="1" smtClean="0">
                <a:solidFill>
                  <a:schemeClr val="tx1"/>
                </a:solidFill>
                <a:effectLst/>
                <a:latin typeface="+mn-lt"/>
                <a:ea typeface="ＭＳ Ｐゴシック" charset="-128"/>
                <a:cs typeface="+mn-cs"/>
              </a:rPr>
              <a:t>IoT</a:t>
            </a:r>
            <a:r>
              <a:rPr lang="en-US" sz="1200" b="1" i="1" kern="1200" dirty="0" smtClean="0">
                <a:solidFill>
                  <a:schemeClr val="tx1"/>
                </a:solidFill>
                <a:effectLst/>
                <a:latin typeface="+mn-lt"/>
                <a:ea typeface="ＭＳ Ｐゴシック" charset="-128"/>
                <a:cs typeface="+mn-cs"/>
              </a:rPr>
              <a:t> service providers will be key </a:t>
            </a:r>
            <a:r>
              <a:rPr lang="en-US" sz="1200" b="1" i="1" kern="1200" dirty="0" smtClean="0">
                <a:solidFill>
                  <a:schemeClr val="tx1"/>
                </a:solidFill>
                <a:effectLst/>
                <a:latin typeface="+mn-lt"/>
                <a:ea typeface="ＭＳ Ｐゴシック" charset="-128"/>
                <a:cs typeface="+mn-cs"/>
              </a:rPr>
              <a:t>to promoting </a:t>
            </a:r>
            <a:r>
              <a:rPr lang="en-US" sz="1200" b="1" i="1" kern="1200" dirty="0" smtClean="0">
                <a:solidFill>
                  <a:schemeClr val="tx1"/>
                </a:solidFill>
                <a:effectLst/>
                <a:latin typeface="+mn-lt"/>
                <a:ea typeface="ＭＳ Ｐゴシック" charset="-128"/>
                <a:cs typeface="+mn-cs"/>
              </a:rPr>
              <a:t>the global growth </a:t>
            </a:r>
            <a:r>
              <a:rPr lang="en-US" sz="1200" b="1" i="1" kern="1200" dirty="0" smtClean="0">
                <a:solidFill>
                  <a:schemeClr val="tx1"/>
                </a:solidFill>
                <a:effectLst/>
                <a:latin typeface="+mn-lt"/>
                <a:ea typeface="ＭＳ Ｐゴシック" charset="-128"/>
                <a:cs typeface="+mn-cs"/>
              </a:rPr>
              <a:t>of the </a:t>
            </a:r>
            <a:r>
              <a:rPr lang="en-US" sz="1200" b="1" i="1" kern="1200" dirty="0" err="1" smtClean="0">
                <a:solidFill>
                  <a:schemeClr val="tx1"/>
                </a:solidFill>
                <a:effectLst/>
                <a:latin typeface="+mn-lt"/>
                <a:ea typeface="ＭＳ Ｐゴシック" charset="-128"/>
                <a:cs typeface="+mn-cs"/>
              </a:rPr>
              <a:t>IoT</a:t>
            </a:r>
            <a:r>
              <a:rPr lang="en-US" sz="1200" b="1" i="1" kern="1200" dirty="0" smtClean="0">
                <a:solidFill>
                  <a:schemeClr val="tx1"/>
                </a:solidFill>
                <a:effectLst/>
                <a:latin typeface="+mn-lt"/>
                <a:ea typeface="ＭＳ Ｐゴシック" charset="-128"/>
                <a:cs typeface="+mn-cs"/>
              </a:rPr>
              <a:t>. </a:t>
            </a:r>
            <a:endParaRPr lang="en-US" sz="1200" b="1" i="1"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Strategies need to be developed that promote transparency, fairness, and user choice in data collection and handling, enhance user privacy rights and expectations across a range of preferences, and foster innovation in new technology and services. </a:t>
            </a:r>
            <a:endParaRPr lang="en-US" dirty="0" smtClean="0"/>
          </a:p>
          <a:p>
            <a:endParaRPr lang="en-US" sz="1200" b="1" kern="1200" dirty="0" smtClean="0">
              <a:solidFill>
                <a:schemeClr val="tx1"/>
              </a:solidFill>
              <a:effectLst/>
              <a:latin typeface="+mn-lt"/>
              <a:ea typeface="ＭＳ Ｐゴシック" charset="-128"/>
              <a:cs typeface="+mn-cs"/>
            </a:endParaRPr>
          </a:p>
          <a:p>
            <a:pPr marL="457200" lvl="1" indent="0">
              <a:buFont typeface="Arial" charset="0"/>
              <a:buNone/>
            </a:pPr>
            <a:r>
              <a:rPr lang="en-US" sz="1200" b="1" u="none" kern="1200" dirty="0" smtClean="0">
                <a:solidFill>
                  <a:schemeClr val="tx1"/>
                </a:solidFill>
                <a:effectLst/>
                <a:latin typeface="+mn-lt"/>
                <a:ea typeface="ＭＳ Ｐゴシック" charset="-128"/>
                <a:cs typeface="+mn-cs"/>
              </a:rPr>
              <a:t>Interoperability and Standards</a:t>
            </a:r>
          </a:p>
          <a:p>
            <a:pPr marL="457200" lvl="1" indent="0">
              <a:buFont typeface="Arial" charset="0"/>
              <a:buNone/>
            </a:pPr>
            <a:endParaRPr lang="en-US" sz="1200" b="1" u="sng"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Today’s marketplace offers a variety of technical approaches to the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Some companies see strategic advantages to developing proprietary ecosystems, while others are developing their own approaches because common technologies do not yet exist. A wide range of companies, industry groups, and researchers are working on approaches that create greater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interoperability and standards. </a:t>
            </a: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b="0" i="0" kern="1200" dirty="0" smtClean="0">
                <a:solidFill>
                  <a:schemeClr val="tx1"/>
                </a:solidFill>
                <a:effectLst/>
                <a:latin typeface="+mn-lt"/>
                <a:ea typeface="ＭＳ Ｐゴシック" charset="-128"/>
                <a:cs typeface="+mn-cs"/>
              </a:rPr>
              <a:t>The Internet Society believes that </a:t>
            </a:r>
            <a:r>
              <a:rPr lang="en-US" sz="1200" b="1" i="1" kern="1200" dirty="0" smtClean="0">
                <a:solidFill>
                  <a:schemeClr val="tx1"/>
                </a:solidFill>
                <a:effectLst/>
                <a:latin typeface="+mn-lt"/>
                <a:ea typeface="ＭＳ Ｐゴシック" charset="-128"/>
                <a:cs typeface="+mn-cs"/>
              </a:rPr>
              <a:t>greater interoperability and the use of generic, open, voluntary, and widely available standards as technical building blocks for </a:t>
            </a:r>
            <a:r>
              <a:rPr lang="en-US" sz="1200" b="1" i="1" kern="1200" dirty="0" err="1" smtClean="0">
                <a:solidFill>
                  <a:schemeClr val="tx1"/>
                </a:solidFill>
                <a:effectLst/>
                <a:latin typeface="+mn-lt"/>
                <a:ea typeface="ＭＳ Ｐゴシック" charset="-128"/>
                <a:cs typeface="+mn-cs"/>
              </a:rPr>
              <a:t>IoT</a:t>
            </a:r>
            <a:r>
              <a:rPr lang="en-US" sz="1200" b="1" i="1" kern="1200" dirty="0" smtClean="0">
                <a:solidFill>
                  <a:schemeClr val="tx1"/>
                </a:solidFill>
                <a:effectLst/>
                <a:latin typeface="+mn-lt"/>
                <a:ea typeface="ＭＳ Ｐゴシック" charset="-128"/>
                <a:cs typeface="+mn-cs"/>
              </a:rPr>
              <a:t> devices and services will support greater user benefits, innovation, and economic opportunity. </a:t>
            </a: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This</a:t>
            </a:r>
            <a:r>
              <a:rPr lang="en-US" sz="1200" kern="1200" baseline="0" dirty="0" smtClean="0">
                <a:solidFill>
                  <a:schemeClr val="tx1"/>
                </a:solidFill>
                <a:effectLst/>
                <a:latin typeface="+mn-lt"/>
                <a:ea typeface="ＭＳ Ｐゴシック" charset="-128"/>
                <a:cs typeface="+mn-cs"/>
              </a:rPr>
              <a:t> is because </a:t>
            </a:r>
            <a:r>
              <a:rPr lang="en-US" sz="1200" kern="1200" dirty="0" smtClean="0">
                <a:solidFill>
                  <a:schemeClr val="tx1"/>
                </a:solidFill>
                <a:effectLst/>
                <a:latin typeface="+mn-lt"/>
                <a:ea typeface="ＭＳ Ｐゴシック" charset="-128"/>
                <a:cs typeface="+mn-cs"/>
              </a:rPr>
              <a:t>interoperability </a:t>
            </a:r>
            <a:r>
              <a:rPr lang="en-US" sz="1200" kern="1200" dirty="0" smtClean="0">
                <a:solidFill>
                  <a:schemeClr val="tx1"/>
                </a:solidFill>
                <a:effectLst/>
                <a:latin typeface="+mn-lt"/>
                <a:ea typeface="ＭＳ Ｐゴシック" charset="-128"/>
                <a:cs typeface="+mn-cs"/>
              </a:rPr>
              <a:t>among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and data streams can encourage innovation and provide efficiencies for device manufactures and users, thereby increasing overall benefits and economic value. </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dirty="0" smtClean="0"/>
          </a:p>
          <a:p>
            <a:pPr marL="457200" lvl="1" indent="0">
              <a:buFont typeface="Arial" charset="0"/>
              <a:buNone/>
            </a:pPr>
            <a:r>
              <a:rPr lang="en-US" sz="1200" b="1" u="none" kern="1200" dirty="0" smtClean="0">
                <a:solidFill>
                  <a:schemeClr val="tx1"/>
                </a:solidFill>
                <a:effectLst/>
                <a:latin typeface="+mn-lt"/>
                <a:ea typeface="ＭＳ Ｐゴシック" charset="-128"/>
                <a:cs typeface="+mn-cs"/>
              </a:rPr>
              <a:t>Regulatory, Legal, and Rights</a:t>
            </a:r>
            <a:r>
              <a:rPr lang="en-US" sz="1200" b="1" u="none" kern="1200" baseline="0" dirty="0" smtClean="0">
                <a:solidFill>
                  <a:schemeClr val="tx1"/>
                </a:solidFill>
                <a:effectLst/>
                <a:latin typeface="+mn-lt"/>
                <a:ea typeface="ＭＳ Ｐゴシック" charset="-128"/>
                <a:cs typeface="+mn-cs"/>
              </a:rPr>
              <a:t> Issues</a:t>
            </a:r>
            <a:endParaRPr lang="en-US" sz="1200" b="1" u="none" kern="1200" dirty="0" smtClean="0">
              <a:solidFill>
                <a:schemeClr val="tx1"/>
              </a:solidFill>
              <a:effectLst/>
              <a:latin typeface="+mn-lt"/>
              <a:ea typeface="ＭＳ Ｐゴシック" charset="-128"/>
              <a:cs typeface="+mn-cs"/>
            </a:endParaRPr>
          </a:p>
          <a:p>
            <a:pPr marL="457200" lvl="1" indent="0">
              <a:buFont typeface="Arial" charset="0"/>
              <a:buNone/>
            </a:pPr>
            <a:endParaRPr lang="en-US" sz="1200" b="1" u="sng"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The </a:t>
            </a:r>
            <a:r>
              <a:rPr lang="en-US" sz="1200" kern="1200" dirty="0" smtClean="0">
                <a:solidFill>
                  <a:schemeClr val="tx1"/>
                </a:solidFill>
                <a:effectLst/>
                <a:latin typeface="+mn-lt"/>
                <a:ea typeface="ＭＳ Ｐゴシック" charset="-128"/>
                <a:cs typeface="+mn-cs"/>
              </a:rPr>
              <a:t>rapid rate of change in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technology could outpace the ability of associated policy, legal, and regulatory structures to adapt. </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For example, </a:t>
            </a:r>
            <a:r>
              <a:rPr lang="en-US" sz="1200" b="1" i="1" kern="1200" dirty="0" smtClean="0">
                <a:solidFill>
                  <a:schemeClr val="tx1"/>
                </a:solidFill>
                <a:effectLst/>
                <a:latin typeface="+mn-lt"/>
                <a:ea typeface="ＭＳ Ｐゴシック" charset="-128"/>
                <a:cs typeface="+mn-cs"/>
              </a:rPr>
              <a:t>If someone is harmed as a result of an </a:t>
            </a:r>
            <a:r>
              <a:rPr lang="en-US" sz="1200" b="1" i="1" kern="1200" dirty="0" err="1" smtClean="0">
                <a:solidFill>
                  <a:schemeClr val="tx1"/>
                </a:solidFill>
                <a:effectLst/>
                <a:latin typeface="+mn-lt"/>
                <a:ea typeface="ＭＳ Ｐゴシック" charset="-128"/>
                <a:cs typeface="+mn-cs"/>
              </a:rPr>
              <a:t>IoT</a:t>
            </a:r>
            <a:r>
              <a:rPr lang="en-US" sz="1200" b="1" i="1" kern="1200" dirty="0" smtClean="0">
                <a:solidFill>
                  <a:schemeClr val="tx1"/>
                </a:solidFill>
                <a:effectLst/>
                <a:latin typeface="+mn-lt"/>
                <a:ea typeface="ＭＳ Ｐゴシック" charset="-128"/>
                <a:cs typeface="+mn-cs"/>
              </a:rPr>
              <a:t> device’s action or inaction, who is responsible? The answer is often complicated</a:t>
            </a:r>
            <a:r>
              <a:rPr lang="en-US" sz="1200" kern="1200" dirty="0" smtClean="0">
                <a:solidFill>
                  <a:schemeClr val="tx1"/>
                </a:solidFill>
                <a:effectLst/>
                <a:latin typeface="+mn-lt"/>
                <a:ea typeface="ＭＳ Ｐゴシック" charset="-128"/>
                <a:cs typeface="+mn-cs"/>
              </a:rPr>
              <a:t>, and in many instances there is not enough case law to support a position. </a:t>
            </a: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err="1" smtClean="0">
                <a:solidFill>
                  <a:schemeClr val="tx1"/>
                </a:solidFill>
                <a:effectLst/>
                <a:latin typeface="+mn-lt"/>
                <a:ea typeface="ＭＳ Ｐゴシック" charset="-128"/>
                <a:cs typeface="+mn-cs"/>
              </a:rPr>
              <a:t>IoT</a:t>
            </a:r>
            <a:r>
              <a:rPr lang="en-US" sz="1200" kern="1200" baseline="0" dirty="0" smtClean="0">
                <a:solidFill>
                  <a:schemeClr val="tx1"/>
                </a:solidFill>
                <a:effectLst/>
                <a:latin typeface="+mn-lt"/>
                <a:ea typeface="ＭＳ Ｐゴシック" charset="-128"/>
                <a:cs typeface="+mn-cs"/>
              </a:rPr>
              <a:t> devices also</a:t>
            </a:r>
            <a:r>
              <a:rPr lang="en-US" sz="1200" kern="1200"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raise </a:t>
            </a:r>
            <a:r>
              <a:rPr lang="en-US" sz="1200" b="1" i="1" kern="1200" dirty="0" smtClean="0">
                <a:solidFill>
                  <a:schemeClr val="tx1"/>
                </a:solidFill>
                <a:effectLst/>
                <a:latin typeface="+mn-lt"/>
                <a:ea typeface="ＭＳ Ｐゴシック" charset="-128"/>
                <a:cs typeface="+mn-cs"/>
              </a:rPr>
              <a:t>potential </a:t>
            </a:r>
            <a:r>
              <a:rPr lang="en-US" sz="1200" b="1" i="1" kern="1200" dirty="0" smtClean="0">
                <a:solidFill>
                  <a:schemeClr val="tx1"/>
                </a:solidFill>
                <a:effectLst/>
                <a:latin typeface="+mn-lt"/>
                <a:ea typeface="ＭＳ Ｐゴシック" charset="-128"/>
                <a:cs typeface="+mn-cs"/>
              </a:rPr>
              <a:t>human </a:t>
            </a:r>
            <a:r>
              <a:rPr lang="en-US" sz="1200" b="1" i="1" kern="1200" dirty="0" smtClean="0">
                <a:solidFill>
                  <a:schemeClr val="tx1"/>
                </a:solidFill>
                <a:effectLst/>
                <a:latin typeface="+mn-lt"/>
                <a:ea typeface="ＭＳ Ｐゴシック" charset="-128"/>
                <a:cs typeface="+mn-cs"/>
              </a:rPr>
              <a:t>rights concerns </a:t>
            </a:r>
            <a:r>
              <a:rPr lang="en-US" sz="1200" b="0" i="0" kern="1200" dirty="0" smtClean="0">
                <a:solidFill>
                  <a:schemeClr val="tx1"/>
                </a:solidFill>
                <a:effectLst/>
                <a:latin typeface="+mn-lt"/>
                <a:ea typeface="ＭＳ Ｐゴシック" charset="-128"/>
                <a:cs typeface="+mn-cs"/>
              </a:rPr>
              <a:t>regarding the pervasiveness of societal monitoring</a:t>
            </a:r>
            <a:r>
              <a:rPr lang="en-US" sz="1200" kern="1200" dirty="0" smtClean="0">
                <a:solidFill>
                  <a:schemeClr val="tx1"/>
                </a:solidFill>
                <a:effectLst/>
                <a:latin typeface="+mn-lt"/>
                <a:ea typeface="ＭＳ Ｐゴシック" charset="-128"/>
                <a:cs typeface="+mn-cs"/>
              </a:rPr>
              <a:t>, the secondary uses of data by the government, and access to data from personal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by law enforcement or as evidence in legal actions, among other challenging issues. </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b="1" kern="1200" dirty="0" smtClean="0">
                <a:solidFill>
                  <a:schemeClr val="tx1"/>
                </a:solidFill>
                <a:effectLst/>
                <a:latin typeface="+mn-lt"/>
                <a:ea typeface="ＭＳ Ｐゴシック" charset="-128"/>
                <a:cs typeface="+mn-cs"/>
              </a:rPr>
              <a:t>Given </a:t>
            </a:r>
            <a:r>
              <a:rPr lang="en-US" sz="1200" b="1" kern="1200" dirty="0" smtClean="0">
                <a:solidFill>
                  <a:schemeClr val="tx1"/>
                </a:solidFill>
                <a:effectLst/>
                <a:latin typeface="+mn-lt"/>
                <a:ea typeface="ＭＳ Ｐゴシック" charset="-128"/>
                <a:cs typeface="+mn-cs"/>
              </a:rPr>
              <a:t>the broad nature of </a:t>
            </a:r>
            <a:r>
              <a:rPr lang="en-US" sz="1200" b="1" kern="1200" dirty="0" err="1" smtClean="0">
                <a:solidFill>
                  <a:schemeClr val="tx1"/>
                </a:solidFill>
                <a:effectLst/>
                <a:latin typeface="+mn-lt"/>
                <a:ea typeface="ＭＳ Ｐゴシック" charset="-128"/>
                <a:cs typeface="+mn-cs"/>
              </a:rPr>
              <a:t>IoT</a:t>
            </a:r>
            <a:r>
              <a:rPr lang="en-US" sz="1200" b="1" kern="1200" dirty="0" smtClean="0">
                <a:solidFill>
                  <a:schemeClr val="tx1"/>
                </a:solidFill>
                <a:effectLst/>
                <a:latin typeface="+mn-lt"/>
                <a:ea typeface="ＭＳ Ｐゴシック" charset="-128"/>
                <a:cs typeface="+mn-cs"/>
              </a:rPr>
              <a:t> regulatory and policy challenges, a collaborative governance approach to policy development that relies on input and participation by a range of stakeholders is needed for the best outcomes. </a:t>
            </a:r>
            <a:endParaRPr lang="en-US" sz="1200" b="1" kern="1200" dirty="0" smtClean="0">
              <a:solidFill>
                <a:schemeClr val="tx1"/>
              </a:solidFill>
              <a:effectLst/>
              <a:latin typeface="+mn-lt"/>
              <a:ea typeface="ＭＳ Ｐゴシック" charset="-128"/>
              <a:cs typeface="+mn-cs"/>
            </a:endParaRPr>
          </a:p>
          <a:p>
            <a:endParaRPr lang="en-US" dirty="0" smtClean="0"/>
          </a:p>
          <a:p>
            <a:pPr marL="457200" lvl="1" indent="0">
              <a:buFont typeface="Arial" charset="0"/>
              <a:buNone/>
            </a:pPr>
            <a:r>
              <a:rPr lang="en-US" sz="1200" b="1" u="none" kern="1200" dirty="0" smtClean="0">
                <a:solidFill>
                  <a:schemeClr val="tx1"/>
                </a:solidFill>
                <a:effectLst/>
                <a:latin typeface="+mn-lt"/>
                <a:ea typeface="ＭＳ Ｐゴシック" charset="-128"/>
                <a:cs typeface="+mn-cs"/>
              </a:rPr>
              <a:t>Emerging Economy</a:t>
            </a:r>
            <a:r>
              <a:rPr lang="en-US" sz="1200" b="1" u="none" kern="1200" baseline="0" dirty="0" smtClean="0">
                <a:solidFill>
                  <a:schemeClr val="tx1"/>
                </a:solidFill>
                <a:effectLst/>
                <a:latin typeface="+mn-lt"/>
                <a:ea typeface="ＭＳ Ｐゴシック" charset="-128"/>
                <a:cs typeface="+mn-cs"/>
              </a:rPr>
              <a:t> and Development Issues</a:t>
            </a:r>
            <a:endParaRPr lang="en-US" sz="1200" b="1" u="none" kern="1200" dirty="0" smtClean="0">
              <a:solidFill>
                <a:schemeClr val="tx1"/>
              </a:solidFill>
              <a:effectLst/>
              <a:latin typeface="+mn-lt"/>
              <a:ea typeface="ＭＳ Ｐゴシック" charset="-128"/>
              <a:cs typeface="+mn-cs"/>
            </a:endParaRPr>
          </a:p>
          <a:p>
            <a:pPr marL="457200" lvl="1" indent="0">
              <a:buFont typeface="Arial" charset="0"/>
              <a:buNone/>
            </a:pPr>
            <a:endParaRPr lang="en-US" sz="1200" b="1" u="sng"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The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holds significant promise for delivering social and economic benefits to emerging and developing economies in </a:t>
            </a:r>
            <a:r>
              <a:rPr lang="en-US" sz="1200" kern="1200" dirty="0" smtClean="0">
                <a:solidFill>
                  <a:schemeClr val="tx1"/>
                </a:solidFill>
                <a:effectLst/>
                <a:latin typeface="+mn-lt"/>
                <a:ea typeface="ＭＳ Ｐゴシック" charset="-128"/>
                <a:cs typeface="+mn-cs"/>
              </a:rPr>
              <a:t>areas such as </a:t>
            </a:r>
            <a:r>
              <a:rPr lang="en-US" sz="1200" kern="1200" dirty="0" smtClean="0">
                <a:solidFill>
                  <a:schemeClr val="tx1"/>
                </a:solidFill>
                <a:effectLst/>
                <a:latin typeface="+mn-lt"/>
                <a:ea typeface="ＭＳ Ｐゴシック" charset="-128"/>
                <a:cs typeface="+mn-cs"/>
              </a:rPr>
              <a:t>sustainable agriculture, water quality and use, healthcare, industrialization, climate monitoring, and environmental management. </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smtClean="0">
                <a:solidFill>
                  <a:schemeClr val="tx1"/>
                </a:solidFill>
                <a:effectLst/>
                <a:latin typeface="+mn-lt"/>
                <a:ea typeface="ＭＳ Ｐゴシック" charset="-128"/>
                <a:cs typeface="+mn-cs"/>
              </a:rPr>
              <a:t>However,</a:t>
            </a:r>
            <a:r>
              <a:rPr lang="en-US" sz="1200" kern="1200" baseline="0" dirty="0" smtClean="0">
                <a:solidFill>
                  <a:schemeClr val="tx1"/>
                </a:solidFill>
                <a:effectLst/>
                <a:latin typeface="+mn-lt"/>
                <a:ea typeface="ＭＳ Ｐゴシック" charset="-128"/>
                <a:cs typeface="+mn-cs"/>
              </a:rPr>
              <a:t> </a:t>
            </a:r>
            <a:r>
              <a:rPr lang="en-US" sz="1200" b="1" kern="1200" baseline="0" dirty="0" smtClean="0">
                <a:solidFill>
                  <a:schemeClr val="tx1"/>
                </a:solidFill>
                <a:effectLst/>
                <a:latin typeface="+mn-lt"/>
                <a:ea typeface="ＭＳ Ｐゴシック" charset="-128"/>
                <a:cs typeface="+mn-cs"/>
              </a:rPr>
              <a:t>d</a:t>
            </a:r>
            <a:r>
              <a:rPr lang="en-US" sz="1200" b="1" kern="1200" dirty="0" smtClean="0">
                <a:solidFill>
                  <a:schemeClr val="tx1"/>
                </a:solidFill>
                <a:effectLst/>
                <a:latin typeface="+mn-lt"/>
                <a:ea typeface="ＭＳ Ｐゴシック" charset="-128"/>
                <a:cs typeface="+mn-cs"/>
              </a:rPr>
              <a:t>eveloping </a:t>
            </a:r>
            <a:r>
              <a:rPr lang="en-US" sz="1200" b="1" kern="1200" dirty="0" smtClean="0">
                <a:solidFill>
                  <a:schemeClr val="tx1"/>
                </a:solidFill>
                <a:effectLst/>
                <a:latin typeface="+mn-lt"/>
                <a:ea typeface="ＭＳ Ｐゴシック" charset="-128"/>
                <a:cs typeface="+mn-cs"/>
              </a:rPr>
              <a:t>regions </a:t>
            </a:r>
            <a:r>
              <a:rPr lang="en-US" sz="1200" b="1" kern="1200" dirty="0" smtClean="0">
                <a:solidFill>
                  <a:schemeClr val="tx1"/>
                </a:solidFill>
                <a:effectLst/>
                <a:latin typeface="+mn-lt"/>
                <a:ea typeface="ＭＳ Ｐゴシック" charset="-128"/>
                <a:cs typeface="+mn-cs"/>
              </a:rPr>
              <a:t>present </a:t>
            </a:r>
            <a:r>
              <a:rPr lang="en-US" sz="1200" b="1" kern="1200" dirty="0" smtClean="0">
                <a:solidFill>
                  <a:schemeClr val="tx1"/>
                </a:solidFill>
                <a:effectLst/>
                <a:latin typeface="+mn-lt"/>
                <a:ea typeface="ＭＳ Ｐゴシック" charset="-128"/>
                <a:cs typeface="+mn-cs"/>
              </a:rPr>
              <a:t>unique challenges related to the deployment, growth, implementation, and use of the technology.</a:t>
            </a:r>
            <a:r>
              <a:rPr lang="en-US" sz="1200" kern="1200" dirty="0" smtClean="0">
                <a:solidFill>
                  <a:schemeClr val="tx1"/>
                </a:solidFill>
                <a:effectLst/>
                <a:latin typeface="+mn-lt"/>
                <a:ea typeface="ＭＳ Ｐゴシック" charset="-128"/>
                <a:cs typeface="+mn-cs"/>
              </a:rPr>
              <a:t> These challenges include the deployment of adequate Internet and basic communications infrastructure in rural and remote areas, incentives for investment, and local participation in the </a:t>
            </a:r>
            <a:r>
              <a:rPr lang="en-US" sz="1200" kern="1200" dirty="0" smtClean="0">
                <a:solidFill>
                  <a:schemeClr val="tx1"/>
                </a:solidFill>
                <a:effectLst/>
                <a:latin typeface="+mn-lt"/>
                <a:ea typeface="ＭＳ Ｐゴシック" charset="-128"/>
                <a:cs typeface="+mn-cs"/>
              </a:rPr>
              <a:t>development of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solutions.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3</a:t>
            </a:fld>
            <a:endParaRPr lang="en-GB" altLang="en-US" dirty="0"/>
          </a:p>
        </p:txBody>
      </p:sp>
    </p:spTree>
    <p:extLst>
      <p:ext uri="{BB962C8B-B14F-4D97-AF65-F5344CB8AC3E}">
        <p14:creationId xmlns:p14="http://schemas.microsoft.com/office/powerpoint/2010/main" val="11855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u="sng" kern="1200" dirty="0" smtClean="0">
                <a:solidFill>
                  <a:schemeClr val="tx1"/>
                </a:solidFill>
                <a:effectLst/>
                <a:latin typeface="+mn-lt"/>
                <a:ea typeface="ＭＳ Ｐゴシック" charset="-128"/>
                <a:cs typeface="+mn-cs"/>
              </a:rPr>
              <a:t>Guiding </a:t>
            </a:r>
            <a:r>
              <a:rPr lang="en-US" sz="1200" b="1" u="sng" kern="1200" dirty="0" smtClean="0">
                <a:solidFill>
                  <a:schemeClr val="tx1"/>
                </a:solidFill>
                <a:effectLst/>
                <a:latin typeface="+mn-lt"/>
                <a:ea typeface="ＭＳ Ｐゴシック" charset="-128"/>
                <a:cs typeface="+mn-cs"/>
              </a:rPr>
              <a:t>Principles: </a:t>
            </a:r>
            <a:endParaRPr lang="en-US" b="1" u="sng" dirty="0" smtClean="0"/>
          </a:p>
          <a:p>
            <a:endParaRPr lang="en-US" sz="1200" kern="1200" dirty="0" smtClean="0">
              <a:solidFill>
                <a:schemeClr val="tx1"/>
              </a:solidFill>
              <a:effectLst/>
              <a:latin typeface="+mn-lt"/>
              <a:ea typeface="ＭＳ Ｐゴシック" charset="-128"/>
              <a:cs typeface="+mn-cs"/>
            </a:endParaRPr>
          </a:p>
          <a:p>
            <a:r>
              <a:rPr lang="en-US" sz="1200" kern="1200" dirty="0" smtClean="0">
                <a:solidFill>
                  <a:schemeClr val="tx1"/>
                </a:solidFill>
                <a:effectLst/>
                <a:latin typeface="+mn-lt"/>
                <a:ea typeface="ＭＳ Ｐゴシック" charset="-128"/>
                <a:cs typeface="+mn-cs"/>
              </a:rPr>
              <a:t>The Internet Society urges governments </a:t>
            </a:r>
            <a:r>
              <a:rPr lang="en-US" sz="1200" kern="1200" dirty="0" smtClean="0">
                <a:solidFill>
                  <a:schemeClr val="tx1"/>
                </a:solidFill>
                <a:effectLst/>
                <a:latin typeface="+mn-lt"/>
                <a:ea typeface="ＭＳ Ｐゴシック" charset="-128"/>
                <a:cs typeface="+mn-cs"/>
              </a:rPr>
              <a:t>to take the following steps to </a:t>
            </a:r>
            <a:r>
              <a:rPr lang="en-US" sz="1200" kern="1200" dirty="0" smtClean="0">
                <a:solidFill>
                  <a:schemeClr val="tx1"/>
                </a:solidFill>
                <a:effectLst/>
                <a:latin typeface="+mn-lt"/>
                <a:ea typeface="ＭＳ Ｐゴシック" charset="-128"/>
                <a:cs typeface="+mn-cs"/>
              </a:rPr>
              <a:t>accommodate, </a:t>
            </a:r>
            <a:r>
              <a:rPr lang="en-US" sz="1200" kern="1200" dirty="0" smtClean="0">
                <a:solidFill>
                  <a:schemeClr val="tx1"/>
                </a:solidFill>
                <a:effectLst/>
                <a:latin typeface="+mn-lt"/>
                <a:ea typeface="ＭＳ Ｐゴシック" charset="-128"/>
                <a:cs typeface="+mn-cs"/>
              </a:rPr>
              <a:t>and </a:t>
            </a:r>
            <a:r>
              <a:rPr lang="en-US" sz="1200" kern="1200" dirty="0" smtClean="0">
                <a:solidFill>
                  <a:schemeClr val="tx1"/>
                </a:solidFill>
                <a:effectLst/>
                <a:latin typeface="+mn-lt"/>
                <a:ea typeface="ＭＳ Ｐゴシック" charset="-128"/>
                <a:cs typeface="+mn-cs"/>
              </a:rPr>
              <a:t>foster,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deployment:</a:t>
            </a:r>
            <a:endParaRPr lang="en-US" sz="1200" kern="1200" dirty="0" smtClean="0">
              <a:solidFill>
                <a:schemeClr val="tx1"/>
              </a:solidFill>
              <a:effectLst/>
              <a:latin typeface="+mn-lt"/>
              <a:ea typeface="ＭＳ Ｐゴシック" charset="-128"/>
              <a:cs typeface="+mn-cs"/>
            </a:endParaRPr>
          </a:p>
          <a:p>
            <a:endParaRPr lang="en-US" sz="1200" kern="1200" dirty="0" smtClean="0">
              <a:solidFill>
                <a:schemeClr val="tx1"/>
              </a:solidFill>
              <a:effectLst/>
              <a:latin typeface="+mn-lt"/>
              <a:ea typeface="ＭＳ Ｐゴシック" charset="-128"/>
              <a:cs typeface="+mn-cs"/>
            </a:endParaRPr>
          </a:p>
          <a:p>
            <a:pPr lvl="1"/>
            <a:r>
              <a:rPr lang="en-US" sz="1200" b="1" kern="1200" dirty="0" smtClean="0">
                <a:solidFill>
                  <a:schemeClr val="tx1"/>
                </a:solidFill>
                <a:effectLst/>
                <a:latin typeface="+mn-lt"/>
                <a:ea typeface="ＭＳ Ｐゴシック" charset="-128"/>
                <a:cs typeface="+mn-cs"/>
              </a:rPr>
              <a:t>&gt; </a:t>
            </a:r>
            <a:r>
              <a:rPr lang="en-US" sz="1200" b="1" kern="1200" dirty="0" smtClean="0">
                <a:solidFill>
                  <a:schemeClr val="tx1"/>
                </a:solidFill>
                <a:effectLst/>
                <a:latin typeface="+mn-lt"/>
                <a:ea typeface="ＭＳ Ｐゴシック" charset="-128"/>
                <a:cs typeface="+mn-cs"/>
              </a:rPr>
              <a:t> Promote Internet and data-infrastructure </a:t>
            </a:r>
            <a:r>
              <a:rPr lang="en-US" sz="1200" b="1" kern="1200" dirty="0" smtClean="0">
                <a:solidFill>
                  <a:schemeClr val="tx1"/>
                </a:solidFill>
                <a:effectLst/>
                <a:latin typeface="+mn-lt"/>
                <a:ea typeface="ＭＳ Ｐゴシック" charset="-128"/>
                <a:cs typeface="+mn-cs"/>
              </a:rPr>
              <a:t>growth</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mn-cs"/>
              </a:rPr>
              <a:t>Governments should review their existing Internet infrastructure in light of the potential increased data communication needs of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a:t>
            </a:r>
            <a:endParaRPr lang="en-US" dirty="0" smtClean="0">
              <a:effectLst/>
            </a:endParaRPr>
          </a:p>
          <a:p>
            <a:pPr marL="628650" lvl="1" indent="-171450">
              <a:buFont typeface="Arial" charset="0"/>
              <a:buChar char="•"/>
            </a:pPr>
            <a:r>
              <a:rPr lang="en-US" sz="1200" i="1" kern="1200" dirty="0" smtClean="0">
                <a:solidFill>
                  <a:schemeClr val="tx1"/>
                </a:solidFill>
                <a:effectLst/>
                <a:latin typeface="+mn-lt"/>
                <a:ea typeface="ＭＳ Ｐゴシック" charset="-128"/>
                <a:cs typeface="+mn-cs"/>
              </a:rPr>
              <a:t>For</a:t>
            </a:r>
            <a:r>
              <a:rPr lang="en-US" sz="1200" i="1" kern="1200" baseline="0" dirty="0" smtClean="0">
                <a:solidFill>
                  <a:schemeClr val="tx1"/>
                </a:solidFill>
                <a:effectLst/>
                <a:latin typeface="+mn-lt"/>
                <a:ea typeface="ＭＳ Ｐゴシック" charset="-128"/>
                <a:cs typeface="+mn-cs"/>
              </a:rPr>
              <a:t> example, consider removing </a:t>
            </a:r>
            <a:r>
              <a:rPr lang="en-US" sz="1200" i="1" kern="1200" dirty="0" smtClean="0">
                <a:solidFill>
                  <a:schemeClr val="tx1"/>
                </a:solidFill>
                <a:effectLst/>
                <a:latin typeface="+mn-lt"/>
                <a:ea typeface="ＭＳ Ｐゴシック" charset="-128"/>
                <a:cs typeface="+mn-cs"/>
              </a:rPr>
              <a:t>burdensome equipment taxes or licensing requirements to encourage the development of new </a:t>
            </a:r>
            <a:r>
              <a:rPr lang="en-US" sz="1200" i="1" kern="1200" dirty="0" err="1" smtClean="0">
                <a:solidFill>
                  <a:schemeClr val="tx1"/>
                </a:solidFill>
                <a:effectLst/>
                <a:latin typeface="+mn-lt"/>
                <a:ea typeface="ＭＳ Ｐゴシック" charset="-128"/>
                <a:cs typeface="+mn-cs"/>
              </a:rPr>
              <a:t>datacentres</a:t>
            </a:r>
            <a:r>
              <a:rPr lang="en-US" sz="1200" i="1" kern="1200" baseline="0" dirty="0" smtClean="0">
                <a:solidFill>
                  <a:schemeClr val="tx1"/>
                </a:solidFill>
                <a:effectLst/>
                <a:latin typeface="+mn-lt"/>
                <a:ea typeface="ＭＳ Ｐゴシック" charset="-128"/>
                <a:cs typeface="+mn-cs"/>
              </a:rPr>
              <a:t> and physical infrastructure.</a:t>
            </a:r>
            <a:endParaRPr lang="en-US" sz="1200" i="1" kern="1200" dirty="0" smtClean="0">
              <a:solidFill>
                <a:schemeClr val="tx1"/>
              </a:solidFill>
              <a:effectLst/>
              <a:latin typeface="+mn-lt"/>
              <a:ea typeface="ＭＳ Ｐゴシック" charset="-128"/>
              <a:cs typeface="+mn-cs"/>
            </a:endParaRPr>
          </a:p>
          <a:p>
            <a:pPr lvl="1"/>
            <a:endParaRPr lang="en-US" sz="1200" b="1" kern="1200" dirty="0" smtClean="0">
              <a:solidFill>
                <a:schemeClr val="tx1"/>
              </a:solidFill>
              <a:effectLst/>
              <a:latin typeface="+mn-lt"/>
              <a:ea typeface="ＭＳ Ｐゴシック" charset="-128"/>
              <a:cs typeface="+mn-cs"/>
            </a:endParaRPr>
          </a:p>
          <a:p>
            <a:pPr lvl="1"/>
            <a:r>
              <a:rPr lang="en-US" sz="1200" b="1" kern="1200" dirty="0" smtClean="0">
                <a:solidFill>
                  <a:schemeClr val="tx1"/>
                </a:solidFill>
                <a:effectLst/>
                <a:latin typeface="+mn-lt"/>
                <a:ea typeface="ＭＳ Ｐゴシック" charset="-128"/>
                <a:cs typeface="+mn-cs"/>
              </a:rPr>
              <a:t>&gt; </a:t>
            </a:r>
            <a:r>
              <a:rPr lang="en-US" sz="1200" b="1" kern="1200" dirty="0" smtClean="0">
                <a:solidFill>
                  <a:schemeClr val="tx1"/>
                </a:solidFill>
                <a:effectLst/>
                <a:latin typeface="+mn-lt"/>
                <a:ea typeface="ＭＳ Ｐゴシック" charset="-128"/>
                <a:cs typeface="+mn-cs"/>
              </a:rPr>
              <a:t> Encourage IPv6 </a:t>
            </a:r>
            <a:r>
              <a:rPr lang="en-US" sz="1200" b="1" kern="1200" dirty="0" smtClean="0">
                <a:solidFill>
                  <a:schemeClr val="tx1"/>
                </a:solidFill>
                <a:effectLst/>
                <a:latin typeface="+mn-lt"/>
                <a:ea typeface="ＭＳ Ｐゴシック" charset="-128"/>
                <a:cs typeface="+mn-cs"/>
              </a:rPr>
              <a:t>deployment </a:t>
            </a:r>
            <a:br>
              <a:rPr lang="en-US" sz="1200" b="1" kern="1200" dirty="0" smtClean="0">
                <a:solidFill>
                  <a:schemeClr val="tx1"/>
                </a:solidFill>
                <a:effectLst/>
                <a:latin typeface="+mn-lt"/>
                <a:ea typeface="ＭＳ Ｐゴシック" charset="-128"/>
                <a:cs typeface="+mn-cs"/>
              </a:rPr>
            </a:br>
            <a:r>
              <a:rPr lang="en-US" sz="1200" kern="1200" dirty="0" smtClean="0">
                <a:solidFill>
                  <a:schemeClr val="tx1"/>
                </a:solidFill>
                <a:effectLst/>
                <a:latin typeface="+mn-lt"/>
                <a:ea typeface="ＭＳ Ｐゴシック" charset="-128"/>
                <a:cs typeface="+mn-cs"/>
              </a:rPr>
              <a:t>IPv6 </a:t>
            </a:r>
            <a:r>
              <a:rPr lang="en-US" sz="1200" kern="1200" dirty="0" smtClean="0">
                <a:solidFill>
                  <a:schemeClr val="tx1"/>
                </a:solidFill>
                <a:effectLst/>
                <a:latin typeface="+mn-lt"/>
                <a:ea typeface="ＭＳ Ｐゴシック" charset="-128"/>
                <a:cs typeface="+mn-cs"/>
              </a:rPr>
              <a:t>is an enabling technology for Internet growth, and it will become even more critical </a:t>
            </a:r>
            <a:r>
              <a:rPr lang="en-US" sz="1200" kern="1200" dirty="0" smtClean="0">
                <a:solidFill>
                  <a:schemeClr val="tx1"/>
                </a:solidFill>
                <a:effectLst/>
                <a:latin typeface="+mn-lt"/>
                <a:ea typeface="ＭＳ Ｐゴシック" charset="-128"/>
                <a:cs typeface="+mn-cs"/>
              </a:rPr>
              <a:t>as the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drives up the number of connected devices. </a:t>
            </a:r>
            <a:endParaRPr lang="en-US" sz="1200" kern="1200" dirty="0" smtClean="0">
              <a:solidFill>
                <a:schemeClr val="tx1"/>
              </a:solidFill>
              <a:effectLst/>
              <a:latin typeface="+mn-lt"/>
              <a:ea typeface="ＭＳ Ｐゴシック" charset="-128"/>
              <a:cs typeface="+mn-cs"/>
            </a:endParaRPr>
          </a:p>
          <a:p>
            <a:pPr marL="628650" lvl="1" indent="-171450">
              <a:buFont typeface="Arial" charset="0"/>
              <a:buChar char="•"/>
            </a:pPr>
            <a:r>
              <a:rPr lang="en-US" sz="1200" i="1" kern="1200" dirty="0" smtClean="0">
                <a:solidFill>
                  <a:schemeClr val="tx1"/>
                </a:solidFill>
                <a:effectLst/>
                <a:latin typeface="+mn-lt"/>
                <a:ea typeface="ＭＳ Ｐゴシック" charset="-128"/>
                <a:cs typeface="+mn-cs"/>
              </a:rPr>
              <a:t>For example, governments </a:t>
            </a:r>
            <a:r>
              <a:rPr lang="en-US" sz="1200" i="1" kern="1200" dirty="0" smtClean="0">
                <a:solidFill>
                  <a:schemeClr val="tx1"/>
                </a:solidFill>
                <a:effectLst/>
                <a:latin typeface="+mn-lt"/>
                <a:ea typeface="ＭＳ Ｐゴシック" charset="-128"/>
                <a:cs typeface="+mn-cs"/>
              </a:rPr>
              <a:t>should </a:t>
            </a:r>
            <a:r>
              <a:rPr lang="en-US" sz="1200" i="1" kern="1200" dirty="0" smtClean="0">
                <a:solidFill>
                  <a:schemeClr val="tx1"/>
                </a:solidFill>
                <a:effectLst/>
                <a:latin typeface="+mn-lt"/>
                <a:ea typeface="ＭＳ Ｐゴシック" charset="-128"/>
                <a:cs typeface="+mn-cs"/>
              </a:rPr>
              <a:t>consider making </a:t>
            </a:r>
            <a:r>
              <a:rPr lang="en-US" sz="1200" i="1" kern="1200" dirty="0" smtClean="0">
                <a:solidFill>
                  <a:schemeClr val="tx1"/>
                </a:solidFill>
                <a:effectLst/>
                <a:latin typeface="+mn-lt"/>
                <a:ea typeface="ＭＳ Ｐゴシック" charset="-128"/>
                <a:cs typeface="+mn-cs"/>
              </a:rPr>
              <a:t>IPv6 adoption a national priority and engage </a:t>
            </a:r>
            <a:r>
              <a:rPr lang="en-US" sz="1200" i="1" kern="1200" dirty="0" smtClean="0">
                <a:solidFill>
                  <a:schemeClr val="tx1"/>
                </a:solidFill>
                <a:effectLst/>
                <a:latin typeface="+mn-lt"/>
                <a:ea typeface="ＭＳ Ｐゴシック" charset="-128"/>
                <a:cs typeface="+mn-cs"/>
              </a:rPr>
              <a:t>with stakeholders </a:t>
            </a:r>
            <a:r>
              <a:rPr lang="en-US" sz="1200" i="1" kern="1200" dirty="0" smtClean="0">
                <a:solidFill>
                  <a:schemeClr val="tx1"/>
                </a:solidFill>
                <a:effectLst/>
                <a:latin typeface="+mn-lt"/>
                <a:ea typeface="ＭＳ Ｐゴシック" charset="-128"/>
                <a:cs typeface="+mn-cs"/>
              </a:rPr>
              <a:t>in their community to encourage IPv6 </a:t>
            </a:r>
            <a:r>
              <a:rPr lang="en-US" sz="1200" i="1" kern="1200" dirty="0" smtClean="0">
                <a:solidFill>
                  <a:schemeClr val="tx1"/>
                </a:solidFill>
                <a:effectLst/>
                <a:latin typeface="+mn-lt"/>
                <a:ea typeface="ＭＳ Ｐゴシック" charset="-128"/>
                <a:cs typeface="+mn-cs"/>
              </a:rPr>
              <a:t>rollout.</a:t>
            </a:r>
            <a:endParaRPr lang="en-US" i="1" dirty="0" smtClean="0">
              <a:effectLst/>
            </a:endParaRPr>
          </a:p>
          <a:p>
            <a:pPr lvl="1"/>
            <a:endParaRPr lang="en-US" sz="1200" b="1" kern="1200" dirty="0" smtClean="0">
              <a:solidFill>
                <a:schemeClr val="tx1"/>
              </a:solidFill>
              <a:effectLst/>
              <a:latin typeface="+mn-lt"/>
              <a:ea typeface="ＭＳ Ｐゴシック" charset="-128"/>
              <a:cs typeface="+mn-cs"/>
            </a:endParaRPr>
          </a:p>
          <a:p>
            <a:pPr lvl="1"/>
            <a:r>
              <a:rPr lang="en-US" sz="1200" b="1" kern="1200" dirty="0" smtClean="0">
                <a:solidFill>
                  <a:schemeClr val="tx1"/>
                </a:solidFill>
                <a:effectLst/>
                <a:latin typeface="+mn-lt"/>
                <a:ea typeface="ＭＳ Ｐゴシック" charset="-128"/>
                <a:cs typeface="+mn-cs"/>
              </a:rPr>
              <a:t>&gt; </a:t>
            </a:r>
            <a:r>
              <a:rPr lang="en-US" sz="1200" b="1" kern="1200" dirty="0" smtClean="0">
                <a:solidFill>
                  <a:schemeClr val="tx1"/>
                </a:solidFill>
                <a:effectLst/>
                <a:latin typeface="+mn-lt"/>
                <a:ea typeface="ＭＳ Ｐゴシック" charset="-128"/>
                <a:cs typeface="+mn-cs"/>
              </a:rPr>
              <a:t> Encourage open, voluntary </a:t>
            </a:r>
            <a:r>
              <a:rPr lang="en-US" sz="1200" b="1" kern="1200" dirty="0" err="1" smtClean="0">
                <a:solidFill>
                  <a:schemeClr val="tx1"/>
                </a:solidFill>
                <a:effectLst/>
                <a:latin typeface="+mn-lt"/>
                <a:ea typeface="ＭＳ Ｐゴシック" charset="-128"/>
                <a:cs typeface="+mn-cs"/>
              </a:rPr>
              <a:t>IoT</a:t>
            </a:r>
            <a:r>
              <a:rPr lang="en-US" sz="1200" b="1" kern="1200" dirty="0" smtClean="0">
                <a:solidFill>
                  <a:schemeClr val="tx1"/>
                </a:solidFill>
                <a:effectLst/>
                <a:latin typeface="+mn-lt"/>
                <a:ea typeface="ＭＳ Ｐゴシック" charset="-128"/>
                <a:cs typeface="+mn-cs"/>
              </a:rPr>
              <a:t> </a:t>
            </a:r>
            <a:r>
              <a:rPr lang="en-US" sz="1200" b="1" kern="1200" dirty="0" smtClean="0">
                <a:solidFill>
                  <a:schemeClr val="tx1"/>
                </a:solidFill>
                <a:effectLst/>
                <a:latin typeface="+mn-lt"/>
                <a:ea typeface="ＭＳ Ｐゴシック" charset="-128"/>
                <a:cs typeface="+mn-cs"/>
              </a:rPr>
              <a:t>standards </a:t>
            </a:r>
          </a:p>
          <a:p>
            <a:pPr lvl="1"/>
            <a:r>
              <a:rPr lang="en-US" sz="1200" kern="1200" dirty="0" smtClean="0">
                <a:solidFill>
                  <a:schemeClr val="tx1"/>
                </a:solidFill>
                <a:effectLst/>
                <a:latin typeface="+mn-lt"/>
                <a:ea typeface="ＭＳ Ｐゴシック" charset="-128"/>
                <a:cs typeface="+mn-cs"/>
              </a:rPr>
              <a:t>The </a:t>
            </a:r>
            <a:r>
              <a:rPr lang="en-US" sz="1200" kern="1200" dirty="0" smtClean="0">
                <a:solidFill>
                  <a:schemeClr val="tx1"/>
                </a:solidFill>
                <a:effectLst/>
                <a:latin typeface="+mn-lt"/>
                <a:ea typeface="ＭＳ Ｐゴシック" charset="-128"/>
                <a:cs typeface="+mn-cs"/>
              </a:rPr>
              <a:t>use of open, voluntary, and widely available standards as technical building blocks for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devices will support greater user benefits, innovation, and economic opportunity. </a:t>
            </a:r>
            <a:endParaRPr lang="en-US" sz="1200" kern="1200" dirty="0" smtClean="0">
              <a:solidFill>
                <a:schemeClr val="tx1"/>
              </a:solidFill>
              <a:effectLst/>
              <a:latin typeface="+mn-lt"/>
              <a:ea typeface="ＭＳ Ｐゴシック" charset="-128"/>
              <a:cs typeface="+mn-cs"/>
            </a:endParaRPr>
          </a:p>
          <a:p>
            <a:pPr marL="628650" lvl="1" indent="-171450">
              <a:buFont typeface="Arial" charset="0"/>
              <a:buChar char="•"/>
            </a:pPr>
            <a:r>
              <a:rPr lang="en-US" sz="1200" i="1" kern="1200" dirty="0" smtClean="0">
                <a:solidFill>
                  <a:schemeClr val="tx1"/>
                </a:solidFill>
                <a:effectLst/>
                <a:latin typeface="+mn-lt"/>
                <a:ea typeface="ＭＳ Ｐゴシック" charset="-128"/>
                <a:cs typeface="+mn-cs"/>
              </a:rPr>
              <a:t>For example, governments </a:t>
            </a:r>
            <a:r>
              <a:rPr lang="en-US" sz="1200" i="1" kern="1200" dirty="0" smtClean="0">
                <a:solidFill>
                  <a:schemeClr val="tx1"/>
                </a:solidFill>
                <a:effectLst/>
                <a:latin typeface="+mn-lt"/>
                <a:ea typeface="ＭＳ Ｐゴシック" charset="-128"/>
                <a:cs typeface="+mn-cs"/>
              </a:rPr>
              <a:t>should refrain from mandating technical approaches to </a:t>
            </a:r>
            <a:r>
              <a:rPr lang="en-US" sz="1200" i="1" kern="1200" dirty="0" smtClean="0">
                <a:solidFill>
                  <a:schemeClr val="tx1"/>
                </a:solidFill>
                <a:effectLst/>
                <a:latin typeface="+mn-lt"/>
                <a:ea typeface="ＭＳ Ｐゴシック" charset="-128"/>
                <a:cs typeface="+mn-cs"/>
              </a:rPr>
              <a:t>the </a:t>
            </a:r>
            <a:r>
              <a:rPr lang="en-US" sz="1200" i="1" kern="1200" dirty="0" err="1" smtClean="0">
                <a:solidFill>
                  <a:schemeClr val="tx1"/>
                </a:solidFill>
                <a:effectLst/>
                <a:latin typeface="+mn-lt"/>
                <a:ea typeface="ＭＳ Ｐゴシック" charset="-128"/>
                <a:cs typeface="+mn-cs"/>
              </a:rPr>
              <a:t>IoT</a:t>
            </a:r>
            <a:r>
              <a:rPr lang="en-US" sz="1200" i="1" kern="1200" dirty="0" smtClean="0">
                <a:solidFill>
                  <a:schemeClr val="tx1"/>
                </a:solidFill>
                <a:effectLst/>
                <a:latin typeface="+mn-lt"/>
                <a:ea typeface="ＭＳ Ｐゴシック" charset="-128"/>
                <a:cs typeface="+mn-cs"/>
              </a:rPr>
              <a:t>. Instead, governments should </a:t>
            </a:r>
            <a:r>
              <a:rPr lang="en-US" sz="1200" i="1" kern="1200" dirty="0" smtClean="0">
                <a:solidFill>
                  <a:schemeClr val="tx1"/>
                </a:solidFill>
                <a:effectLst/>
                <a:latin typeface="+mn-lt"/>
                <a:ea typeface="ＭＳ Ｐゴシック" charset="-128"/>
                <a:cs typeface="+mn-cs"/>
              </a:rPr>
              <a:t>encourage industry, researchers, and other stakeholders to work together </a:t>
            </a:r>
            <a:r>
              <a:rPr lang="en-US" sz="1200" i="1" kern="1200" dirty="0" smtClean="0">
                <a:solidFill>
                  <a:schemeClr val="tx1"/>
                </a:solidFill>
                <a:effectLst/>
                <a:latin typeface="+mn-lt"/>
                <a:ea typeface="ＭＳ Ｐゴシック" charset="-128"/>
                <a:cs typeface="+mn-cs"/>
              </a:rPr>
              <a:t>and to develop open</a:t>
            </a:r>
            <a:r>
              <a:rPr lang="en-US" sz="1200" i="1" kern="1200" dirty="0" smtClean="0">
                <a:solidFill>
                  <a:schemeClr val="tx1"/>
                </a:solidFill>
                <a:effectLst/>
                <a:latin typeface="+mn-lt"/>
                <a:ea typeface="ＭＳ Ｐゴシック" charset="-128"/>
                <a:cs typeface="+mn-cs"/>
              </a:rPr>
              <a:t>, consensus-based standards that support interoperability. </a:t>
            </a:r>
            <a:endParaRPr lang="en-US" i="1" dirty="0" smtClean="0">
              <a:effectLst/>
            </a:endParaRPr>
          </a:p>
          <a:p>
            <a:pPr lvl="1"/>
            <a:endParaRPr lang="en-US" sz="1200" b="1" kern="1200" dirty="0" smtClean="0">
              <a:solidFill>
                <a:schemeClr val="tx1"/>
              </a:solidFill>
              <a:effectLst/>
              <a:latin typeface="+mn-lt"/>
              <a:ea typeface="ＭＳ Ｐゴシック" charset="-128"/>
              <a:cs typeface="+mn-cs"/>
            </a:endParaRPr>
          </a:p>
          <a:p>
            <a:pPr lvl="1"/>
            <a:r>
              <a:rPr lang="en-US" sz="1200" b="1" kern="1200" dirty="0" smtClean="0">
                <a:solidFill>
                  <a:schemeClr val="tx1"/>
                </a:solidFill>
                <a:effectLst/>
                <a:latin typeface="+mn-lt"/>
                <a:ea typeface="ＭＳ Ｐゴシック" charset="-128"/>
                <a:cs typeface="+mn-cs"/>
              </a:rPr>
              <a:t>&gt; </a:t>
            </a:r>
            <a:r>
              <a:rPr lang="en-US" sz="1200" b="1" kern="1200" dirty="0" smtClean="0">
                <a:solidFill>
                  <a:schemeClr val="tx1"/>
                </a:solidFill>
                <a:effectLst/>
                <a:latin typeface="+mn-lt"/>
                <a:ea typeface="ＭＳ Ｐゴシック" charset="-128"/>
                <a:cs typeface="+mn-cs"/>
              </a:rPr>
              <a:t> Adopt a collaborative, multistakeholder approach to </a:t>
            </a:r>
            <a:r>
              <a:rPr lang="en-US" sz="1200" b="1" kern="1200" dirty="0" err="1" smtClean="0">
                <a:solidFill>
                  <a:schemeClr val="tx1"/>
                </a:solidFill>
                <a:effectLst/>
                <a:latin typeface="+mn-lt"/>
                <a:ea typeface="ＭＳ Ｐゴシック" charset="-128"/>
                <a:cs typeface="+mn-cs"/>
              </a:rPr>
              <a:t>IoT</a:t>
            </a:r>
            <a:r>
              <a:rPr lang="en-US" sz="1200" b="1" kern="1200" dirty="0" smtClean="0">
                <a:solidFill>
                  <a:schemeClr val="tx1"/>
                </a:solidFill>
                <a:effectLst/>
                <a:latin typeface="+mn-lt"/>
                <a:ea typeface="ＭＳ Ｐゴシック" charset="-128"/>
                <a:cs typeface="+mn-cs"/>
              </a:rPr>
              <a:t> policy </a:t>
            </a:r>
            <a:r>
              <a:rPr lang="en-US" sz="1200" b="1" kern="1200" dirty="0" smtClean="0">
                <a:solidFill>
                  <a:schemeClr val="tx1"/>
                </a:solidFill>
                <a:effectLst/>
                <a:latin typeface="+mn-lt"/>
                <a:ea typeface="ＭＳ Ｐゴシック" charset="-128"/>
                <a:cs typeface="+mn-cs"/>
              </a:rPr>
              <a:t>discussions</a:t>
            </a:r>
          </a:p>
          <a:p>
            <a:pPr lvl="1"/>
            <a:r>
              <a:rPr lang="en-US" sz="1200" kern="1200" dirty="0" smtClean="0">
                <a:solidFill>
                  <a:schemeClr val="tx1"/>
                </a:solidFill>
                <a:effectLst/>
                <a:latin typeface="+mn-lt"/>
                <a:ea typeface="ＭＳ Ｐゴシック" charset="-128"/>
                <a:cs typeface="+mn-cs"/>
              </a:rPr>
              <a:t>The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is a challenging area for </a:t>
            </a:r>
            <a:r>
              <a:rPr lang="en-US" sz="1200" kern="1200" dirty="0" smtClean="0">
                <a:solidFill>
                  <a:schemeClr val="tx1"/>
                </a:solidFill>
                <a:effectLst/>
                <a:latin typeface="+mn-lt"/>
                <a:ea typeface="ＭＳ Ｐゴシック" charset="-128"/>
                <a:cs typeface="+mn-cs"/>
              </a:rPr>
              <a:t>policymakers, </a:t>
            </a:r>
            <a:r>
              <a:rPr lang="en-US" sz="1200" kern="1200" dirty="0" smtClean="0">
                <a:solidFill>
                  <a:schemeClr val="tx1"/>
                </a:solidFill>
                <a:effectLst/>
                <a:latin typeface="+mn-lt"/>
                <a:ea typeface="ＭＳ Ｐゴシック" charset="-128"/>
                <a:cs typeface="+mn-cs"/>
              </a:rPr>
              <a:t>as it is a rapidly developing environment and its technology spans many industries and uses. </a:t>
            </a:r>
            <a:endParaRPr lang="en-US" sz="1200" kern="1200" dirty="0" smtClean="0">
              <a:solidFill>
                <a:schemeClr val="tx1"/>
              </a:solidFill>
              <a:effectLst/>
              <a:latin typeface="+mn-lt"/>
              <a:ea typeface="ＭＳ Ｐゴシック" charset="-128"/>
              <a:cs typeface="+mn-cs"/>
            </a:endParaRPr>
          </a:p>
          <a:p>
            <a:pPr marL="628650" lvl="1" indent="-171450">
              <a:buFont typeface="Arial" charset="0"/>
              <a:buChar char="•"/>
            </a:pPr>
            <a:r>
              <a:rPr lang="en-US" sz="1200" i="1" kern="1200" dirty="0" smtClean="0">
                <a:solidFill>
                  <a:schemeClr val="tx1"/>
                </a:solidFill>
                <a:effectLst/>
                <a:latin typeface="+mn-lt"/>
                <a:ea typeface="ＭＳ Ｐゴシック" charset="-128"/>
                <a:cs typeface="+mn-cs"/>
              </a:rPr>
              <a:t>As a result, a </a:t>
            </a:r>
            <a:r>
              <a:rPr lang="en-US" sz="1200" i="1" kern="1200" dirty="0" smtClean="0">
                <a:solidFill>
                  <a:schemeClr val="tx1"/>
                </a:solidFill>
                <a:effectLst/>
                <a:latin typeface="+mn-lt"/>
                <a:ea typeface="ＭＳ Ｐゴシック" charset="-128"/>
                <a:cs typeface="+mn-cs"/>
              </a:rPr>
              <a:t>collaborative governance </a:t>
            </a:r>
            <a:r>
              <a:rPr lang="en-US" sz="1200" i="1" kern="1200" dirty="0" smtClean="0">
                <a:solidFill>
                  <a:schemeClr val="tx1"/>
                </a:solidFill>
                <a:effectLst/>
                <a:latin typeface="+mn-lt"/>
                <a:ea typeface="ＭＳ Ｐゴシック" charset="-128"/>
                <a:cs typeface="+mn-cs"/>
              </a:rPr>
              <a:t>approach</a:t>
            </a:r>
            <a:r>
              <a:rPr lang="en-US" sz="1200" i="1" kern="1200" baseline="0" dirty="0" smtClean="0">
                <a:solidFill>
                  <a:schemeClr val="tx1"/>
                </a:solidFill>
                <a:effectLst/>
                <a:latin typeface="+mn-lt"/>
                <a:ea typeface="ＭＳ Ｐゴシック" charset="-128"/>
                <a:cs typeface="+mn-cs"/>
              </a:rPr>
              <a:t> </a:t>
            </a:r>
            <a:r>
              <a:rPr lang="en-US" sz="1200" i="1" kern="1200" dirty="0" smtClean="0">
                <a:solidFill>
                  <a:schemeClr val="tx1"/>
                </a:solidFill>
                <a:effectLst/>
                <a:latin typeface="+mn-lt"/>
                <a:ea typeface="ＭＳ Ｐゴシック" charset="-128"/>
                <a:cs typeface="+mn-cs"/>
              </a:rPr>
              <a:t>that </a:t>
            </a:r>
            <a:r>
              <a:rPr lang="en-US" sz="1200" i="1" kern="1200" dirty="0" smtClean="0">
                <a:solidFill>
                  <a:schemeClr val="tx1"/>
                </a:solidFill>
                <a:effectLst/>
                <a:latin typeface="+mn-lt"/>
                <a:ea typeface="ＭＳ Ｐゴシック" charset="-128"/>
                <a:cs typeface="+mn-cs"/>
              </a:rPr>
              <a:t>draws on the expertise and engagement of a wide range of </a:t>
            </a:r>
            <a:r>
              <a:rPr lang="en-US" sz="1200" i="1" kern="1200" dirty="0" smtClean="0">
                <a:solidFill>
                  <a:schemeClr val="tx1"/>
                </a:solidFill>
                <a:effectLst/>
                <a:latin typeface="+mn-lt"/>
                <a:ea typeface="ＭＳ Ｐゴシック" charset="-128"/>
                <a:cs typeface="+mn-cs"/>
              </a:rPr>
              <a:t>stakeholders </a:t>
            </a:r>
            <a:r>
              <a:rPr lang="en-US" sz="1200" i="1" kern="1200" dirty="0" smtClean="0">
                <a:solidFill>
                  <a:schemeClr val="tx1"/>
                </a:solidFill>
                <a:effectLst/>
                <a:latin typeface="+mn-lt"/>
                <a:ea typeface="ＭＳ Ｐゴシック" charset="-128"/>
                <a:cs typeface="+mn-cs"/>
              </a:rPr>
              <a:t>will be needed to develop effective and appropriate </a:t>
            </a:r>
            <a:r>
              <a:rPr lang="en-US" sz="1200" i="1" kern="1200" dirty="0" smtClean="0">
                <a:solidFill>
                  <a:schemeClr val="tx1"/>
                </a:solidFill>
                <a:effectLst/>
                <a:latin typeface="+mn-lt"/>
                <a:ea typeface="ＭＳ Ｐゴシック" charset="-128"/>
                <a:cs typeface="+mn-cs"/>
              </a:rPr>
              <a:t>solutions.</a:t>
            </a:r>
            <a:r>
              <a:rPr lang="en-US" sz="1200" i="1" kern="1200" baseline="0" dirty="0" smtClean="0">
                <a:solidFill>
                  <a:schemeClr val="tx1"/>
                </a:solidFill>
                <a:effectLst/>
                <a:latin typeface="+mn-lt"/>
                <a:ea typeface="ＭＳ Ｐゴシック" charset="-128"/>
                <a:cs typeface="+mn-cs"/>
              </a:rPr>
              <a:t> The Internet Society believes that </a:t>
            </a:r>
            <a:r>
              <a:rPr lang="en-US" sz="1200" i="1" kern="1200" dirty="0" smtClean="0">
                <a:solidFill>
                  <a:schemeClr val="tx1"/>
                </a:solidFill>
                <a:effectLst/>
                <a:latin typeface="+mn-lt"/>
                <a:ea typeface="ＭＳ Ｐゴシック" charset="-128"/>
                <a:cs typeface="+mn-cs"/>
              </a:rPr>
              <a:t>policies </a:t>
            </a:r>
            <a:r>
              <a:rPr lang="en-US" sz="1200" i="1" kern="1200" dirty="0" smtClean="0">
                <a:solidFill>
                  <a:schemeClr val="tx1"/>
                </a:solidFill>
                <a:effectLst/>
                <a:latin typeface="+mn-lt"/>
                <a:ea typeface="ＭＳ Ｐゴシック" charset="-128"/>
                <a:cs typeface="+mn-cs"/>
              </a:rPr>
              <a:t>should aim to promote users’ ability to connect, speak, innovate, share, choose, and trust in a manner that both promotes innovation and enables user rights. </a:t>
            </a:r>
            <a:endParaRPr lang="en-US" i="1" dirty="0" smtClean="0">
              <a:effectLst/>
            </a:endParaRPr>
          </a:p>
          <a:p>
            <a:pPr lvl="1"/>
            <a:endParaRPr lang="en-US" sz="1200" b="1" kern="1200" dirty="0" smtClean="0">
              <a:solidFill>
                <a:schemeClr val="tx1"/>
              </a:solidFill>
              <a:effectLst/>
              <a:latin typeface="+mn-lt"/>
              <a:ea typeface="ＭＳ Ｐゴシック" charset="-128"/>
              <a:cs typeface="+mn-cs"/>
            </a:endParaRPr>
          </a:p>
          <a:p>
            <a:pPr lvl="1"/>
            <a:r>
              <a:rPr lang="en-US" sz="1200" b="1" kern="1200" dirty="0" smtClean="0">
                <a:solidFill>
                  <a:schemeClr val="tx1"/>
                </a:solidFill>
                <a:effectLst/>
                <a:latin typeface="+mn-lt"/>
                <a:ea typeface="ＭＳ Ｐゴシック" charset="-128"/>
                <a:cs typeface="+mn-cs"/>
              </a:rPr>
              <a:t>&gt; </a:t>
            </a:r>
            <a:r>
              <a:rPr lang="en-US" sz="1200" b="1" kern="1200" dirty="0" smtClean="0">
                <a:solidFill>
                  <a:schemeClr val="tx1"/>
                </a:solidFill>
                <a:effectLst/>
                <a:latin typeface="+mn-lt"/>
                <a:ea typeface="ＭＳ Ｐゴシック" charset="-128"/>
                <a:cs typeface="+mn-cs"/>
              </a:rPr>
              <a:t> Encourage a collaborative approach to </a:t>
            </a:r>
            <a:r>
              <a:rPr lang="en-US" sz="1200" b="1" kern="1200" dirty="0" err="1" smtClean="0">
                <a:solidFill>
                  <a:schemeClr val="tx1"/>
                </a:solidFill>
                <a:effectLst/>
                <a:latin typeface="+mn-lt"/>
                <a:ea typeface="ＭＳ Ｐゴシック" charset="-128"/>
                <a:cs typeface="+mn-cs"/>
              </a:rPr>
              <a:t>IoT</a:t>
            </a:r>
            <a:r>
              <a:rPr lang="en-US" sz="1200" b="1" kern="1200" dirty="0" smtClean="0">
                <a:solidFill>
                  <a:schemeClr val="tx1"/>
                </a:solidFill>
                <a:effectLst/>
                <a:latin typeface="+mn-lt"/>
                <a:ea typeface="ＭＳ Ｐゴシック" charset="-128"/>
                <a:cs typeface="+mn-cs"/>
              </a:rPr>
              <a:t> </a:t>
            </a:r>
            <a:r>
              <a:rPr lang="en-US" sz="1200" b="1" kern="1200" dirty="0" smtClean="0">
                <a:solidFill>
                  <a:schemeClr val="tx1"/>
                </a:solidFill>
                <a:effectLst/>
                <a:latin typeface="+mn-lt"/>
                <a:ea typeface="ＭＳ Ｐゴシック" charset="-128"/>
                <a:cs typeface="+mn-cs"/>
              </a:rPr>
              <a:t>security</a:t>
            </a:r>
          </a:p>
          <a:p>
            <a:pPr lvl="1"/>
            <a:r>
              <a:rPr lang="en-US" sz="1200" kern="1200" dirty="0" smtClean="0">
                <a:solidFill>
                  <a:schemeClr val="tx1"/>
                </a:solidFill>
                <a:effectLst/>
                <a:latin typeface="+mn-lt"/>
                <a:ea typeface="ＭＳ Ｐゴシック" charset="-128"/>
                <a:cs typeface="+mn-cs"/>
              </a:rPr>
              <a:t>Participants </a:t>
            </a:r>
            <a:r>
              <a:rPr lang="en-US" sz="1200" kern="1200" dirty="0" smtClean="0">
                <a:solidFill>
                  <a:schemeClr val="tx1"/>
                </a:solidFill>
                <a:effectLst/>
                <a:latin typeface="+mn-lt"/>
                <a:ea typeface="ＭＳ Ｐゴシック" charset="-128"/>
                <a:cs typeface="+mn-cs"/>
              </a:rPr>
              <a:t>in the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space should adopt a collaborative approach to security </a:t>
            </a:r>
            <a:r>
              <a:rPr lang="en-US" sz="1200" kern="1200" dirty="0" smtClean="0">
                <a:solidFill>
                  <a:schemeClr val="tx1"/>
                </a:solidFill>
                <a:effectLst/>
                <a:latin typeface="+mn-lt"/>
                <a:ea typeface="ＭＳ Ｐゴシック" charset="-128"/>
                <a:cs typeface="+mn-cs"/>
              </a:rPr>
              <a:t>by </a:t>
            </a:r>
            <a:r>
              <a:rPr lang="en-US" sz="1200" kern="1200" dirty="0" smtClean="0">
                <a:solidFill>
                  <a:schemeClr val="tx1"/>
                </a:solidFill>
                <a:effectLst/>
                <a:latin typeface="+mn-lt"/>
                <a:ea typeface="ＭＳ Ｐゴシック" charset="-128"/>
                <a:cs typeface="+mn-cs"/>
              </a:rPr>
              <a:t>assuming responsibility, sharing best practices and lessons learned, encouraging </a:t>
            </a:r>
            <a:r>
              <a:rPr lang="en-US" sz="1200" kern="1200" dirty="0" smtClean="0">
                <a:solidFill>
                  <a:schemeClr val="tx1"/>
                </a:solidFill>
                <a:effectLst/>
                <a:latin typeface="+mn-lt"/>
                <a:ea typeface="ＭＳ Ｐゴシック" charset="-128"/>
                <a:cs typeface="+mn-cs"/>
              </a:rPr>
              <a:t>dialog on security issues, </a:t>
            </a:r>
            <a:r>
              <a:rPr lang="en-US" sz="1200" kern="1200" dirty="0" smtClean="0">
                <a:solidFill>
                  <a:schemeClr val="tx1"/>
                </a:solidFill>
                <a:effectLst/>
                <a:latin typeface="+mn-lt"/>
                <a:ea typeface="ＭＳ Ｐゴシック" charset="-128"/>
                <a:cs typeface="+mn-cs"/>
              </a:rPr>
              <a:t>and emphasizing the development of flexible, shared security solutions that can adapt and evolve as threats change over time. </a:t>
            </a:r>
            <a:endParaRPr lang="en-US" sz="1200" kern="1200" dirty="0" smtClean="0">
              <a:solidFill>
                <a:schemeClr val="tx1"/>
              </a:solidFill>
              <a:effectLst/>
              <a:latin typeface="+mn-lt"/>
              <a:ea typeface="ＭＳ Ｐゴシック" charset="-128"/>
              <a:cs typeface="+mn-cs"/>
            </a:endParaRPr>
          </a:p>
          <a:p>
            <a:pPr marL="628650" marR="0" lvl="1"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i="1" kern="1200" dirty="0" err="1" smtClean="0">
                <a:solidFill>
                  <a:schemeClr val="tx1"/>
                </a:solidFill>
                <a:effectLst/>
                <a:latin typeface="+mn-lt"/>
                <a:ea typeface="ＭＳ Ｐゴシック" charset="-128"/>
                <a:cs typeface="+mn-cs"/>
              </a:rPr>
              <a:t>IoT</a:t>
            </a:r>
            <a:r>
              <a:rPr lang="en-US" sz="1200" i="1" kern="1200" dirty="0" smtClean="0">
                <a:solidFill>
                  <a:schemeClr val="tx1"/>
                </a:solidFill>
                <a:effectLst/>
                <a:latin typeface="+mn-lt"/>
                <a:ea typeface="ＭＳ Ｐゴシック" charset="-128"/>
                <a:cs typeface="+mn-cs"/>
              </a:rPr>
              <a:t> security is the collective responsibility of all who develop and use </a:t>
            </a:r>
            <a:r>
              <a:rPr lang="en-US" sz="1200" i="1" kern="1200" dirty="0" err="1" smtClean="0">
                <a:solidFill>
                  <a:schemeClr val="tx1"/>
                </a:solidFill>
                <a:effectLst/>
                <a:latin typeface="+mn-lt"/>
                <a:ea typeface="ＭＳ Ｐゴシック" charset="-128"/>
                <a:cs typeface="+mn-cs"/>
              </a:rPr>
              <a:t>IoT</a:t>
            </a:r>
            <a:r>
              <a:rPr lang="en-US" sz="1200" i="1" kern="1200" dirty="0" smtClean="0">
                <a:solidFill>
                  <a:schemeClr val="tx1"/>
                </a:solidFill>
                <a:effectLst/>
                <a:latin typeface="+mn-lt"/>
                <a:ea typeface="ＭＳ Ｐゴシック" charset="-128"/>
                <a:cs typeface="+mn-cs"/>
              </a:rPr>
              <a:t> devices. </a:t>
            </a:r>
            <a:r>
              <a:rPr lang="en-US" sz="1200" i="1" kern="1200" dirty="0" err="1" smtClean="0">
                <a:solidFill>
                  <a:schemeClr val="tx1"/>
                </a:solidFill>
                <a:effectLst/>
                <a:latin typeface="+mn-lt"/>
                <a:ea typeface="ＭＳ Ｐゴシック" charset="-128"/>
                <a:cs typeface="+mn-cs"/>
              </a:rPr>
              <a:t>IoT</a:t>
            </a:r>
            <a:r>
              <a:rPr lang="en-US" sz="1200" i="1" kern="1200" dirty="0" smtClean="0">
                <a:solidFill>
                  <a:schemeClr val="tx1"/>
                </a:solidFill>
                <a:effectLst/>
                <a:latin typeface="+mn-lt"/>
                <a:ea typeface="ＭＳ Ｐゴシック" charset="-128"/>
                <a:cs typeface="+mn-cs"/>
              </a:rPr>
              <a:t> </a:t>
            </a:r>
            <a:r>
              <a:rPr lang="en-US" sz="1200" i="1" kern="1200" dirty="0" smtClean="0">
                <a:solidFill>
                  <a:schemeClr val="tx1"/>
                </a:solidFill>
                <a:effectLst/>
                <a:latin typeface="+mn-lt"/>
                <a:ea typeface="ＭＳ Ｐゴシック" charset="-128"/>
                <a:cs typeface="+mn-cs"/>
              </a:rPr>
              <a:t>security policy </a:t>
            </a:r>
            <a:r>
              <a:rPr lang="en-US" sz="1200" i="1" kern="1200" dirty="0" smtClean="0">
                <a:solidFill>
                  <a:schemeClr val="tx1"/>
                </a:solidFill>
                <a:effectLst/>
                <a:latin typeface="+mn-lt"/>
                <a:ea typeface="ＭＳ Ｐゴシック" charset="-128"/>
                <a:cs typeface="+mn-cs"/>
              </a:rPr>
              <a:t>should thus </a:t>
            </a:r>
            <a:r>
              <a:rPr lang="en-US" sz="1200" i="1" kern="1200" dirty="0" smtClean="0">
                <a:solidFill>
                  <a:schemeClr val="tx1"/>
                </a:solidFill>
                <a:effectLst/>
                <a:latin typeface="+mn-lt"/>
                <a:ea typeface="ＭＳ Ｐゴシック" charset="-128"/>
                <a:cs typeface="+mn-cs"/>
              </a:rPr>
              <a:t>focus on empowering players to address security issues close to where they occur, rather than centralizing </a:t>
            </a:r>
            <a:r>
              <a:rPr lang="en-US" sz="1200" i="1" kern="1200" dirty="0" err="1" smtClean="0">
                <a:solidFill>
                  <a:schemeClr val="tx1"/>
                </a:solidFill>
                <a:effectLst/>
                <a:latin typeface="+mn-lt"/>
                <a:ea typeface="ＭＳ Ｐゴシック" charset="-128"/>
                <a:cs typeface="+mn-cs"/>
              </a:rPr>
              <a:t>IoT</a:t>
            </a:r>
            <a:r>
              <a:rPr lang="en-US" sz="1200" i="1" kern="1200" dirty="0" smtClean="0">
                <a:solidFill>
                  <a:schemeClr val="tx1"/>
                </a:solidFill>
                <a:effectLst/>
                <a:latin typeface="+mn-lt"/>
                <a:ea typeface="ＭＳ Ｐゴシック" charset="-128"/>
                <a:cs typeface="+mn-cs"/>
              </a:rPr>
              <a:t> security among a few, while also preserving the fundamental properties of the Internet and user </a:t>
            </a:r>
            <a:r>
              <a:rPr lang="en-US" sz="1200" i="1" kern="1200" dirty="0" smtClean="0">
                <a:solidFill>
                  <a:schemeClr val="tx1"/>
                </a:solidFill>
                <a:effectLst/>
                <a:latin typeface="+mn-lt"/>
                <a:ea typeface="ＭＳ Ｐゴシック" charset="-128"/>
                <a:cs typeface="+mn-cs"/>
              </a:rPr>
              <a:t>rights.</a:t>
            </a:r>
            <a:endParaRPr lang="en-US" dirty="0" smtClean="0">
              <a:effectLst/>
            </a:endParaRPr>
          </a:p>
          <a:p>
            <a:pPr lvl="1"/>
            <a:endParaRPr lang="en-US" sz="1200" b="1" kern="1200" dirty="0" smtClean="0">
              <a:solidFill>
                <a:schemeClr val="tx1"/>
              </a:solidFill>
              <a:effectLst/>
              <a:latin typeface="+mn-lt"/>
              <a:ea typeface="ＭＳ Ｐゴシック" charset="-128"/>
              <a:cs typeface="+mn-cs"/>
            </a:endParaRPr>
          </a:p>
          <a:p>
            <a:pPr lvl="1"/>
            <a:r>
              <a:rPr lang="en-US" sz="1200" b="1" kern="1200" dirty="0" smtClean="0">
                <a:solidFill>
                  <a:schemeClr val="tx1"/>
                </a:solidFill>
                <a:effectLst/>
                <a:latin typeface="+mn-lt"/>
                <a:ea typeface="ＭＳ Ｐゴシック" charset="-128"/>
                <a:cs typeface="+mn-cs"/>
              </a:rPr>
              <a:t>&gt; </a:t>
            </a:r>
            <a:r>
              <a:rPr lang="en-US" sz="1200" b="1" kern="1200" dirty="0" smtClean="0">
                <a:solidFill>
                  <a:schemeClr val="tx1"/>
                </a:solidFill>
                <a:effectLst/>
                <a:latin typeface="+mn-lt"/>
                <a:ea typeface="ＭＳ Ｐゴシック" charset="-128"/>
                <a:cs typeface="+mn-cs"/>
              </a:rPr>
              <a:t> Encourage responsible design practices for </a:t>
            </a:r>
            <a:r>
              <a:rPr lang="en-US" sz="1200" b="1" kern="1200" dirty="0" err="1" smtClean="0">
                <a:solidFill>
                  <a:schemeClr val="tx1"/>
                </a:solidFill>
                <a:effectLst/>
                <a:latin typeface="+mn-lt"/>
                <a:ea typeface="ＭＳ Ｐゴシック" charset="-128"/>
                <a:cs typeface="+mn-cs"/>
              </a:rPr>
              <a:t>IoT</a:t>
            </a:r>
            <a:r>
              <a:rPr lang="en-US" sz="1200" b="1" kern="1200" dirty="0" smtClean="0">
                <a:solidFill>
                  <a:schemeClr val="tx1"/>
                </a:solidFill>
                <a:effectLst/>
                <a:latin typeface="+mn-lt"/>
                <a:ea typeface="ＭＳ Ｐゴシック" charset="-128"/>
                <a:cs typeface="+mn-cs"/>
              </a:rPr>
              <a:t> </a:t>
            </a:r>
            <a:r>
              <a:rPr lang="en-US" sz="1200" b="1" kern="1200" dirty="0" err="1" smtClean="0">
                <a:solidFill>
                  <a:schemeClr val="tx1"/>
                </a:solidFill>
                <a:effectLst/>
                <a:latin typeface="+mn-lt"/>
                <a:ea typeface="ＭＳ Ｐゴシック" charset="-128"/>
                <a:cs typeface="+mn-cs"/>
              </a:rPr>
              <a:t>sevices</a:t>
            </a:r>
            <a:r>
              <a:rPr lang="en-US" sz="1200" b="1" kern="1200" dirty="0" smtClean="0">
                <a:solidFill>
                  <a:schemeClr val="tx1"/>
                </a:solidFill>
                <a:effectLst/>
                <a:latin typeface="+mn-lt"/>
                <a:ea typeface="ＭＳ Ｐゴシック" charset="-128"/>
                <a:cs typeface="+mn-cs"/>
              </a:rPr>
              <a:t> </a:t>
            </a:r>
          </a:p>
          <a:p>
            <a:pPr lvl="1"/>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a:t>
            </a:r>
            <a:r>
              <a:rPr lang="en-US" sz="1200" kern="1200" dirty="0" smtClean="0">
                <a:solidFill>
                  <a:schemeClr val="tx1"/>
                </a:solidFill>
                <a:effectLst/>
                <a:latin typeface="+mn-lt"/>
                <a:ea typeface="ＭＳ Ｐゴシック" charset="-128"/>
                <a:cs typeface="+mn-cs"/>
              </a:rPr>
              <a:t>device developers should be encouraged to respect the end-user’s privacy and data security interests and consider those interests a core element of the product-development process. </a:t>
            </a:r>
            <a:r>
              <a:rPr lang="en-US" sz="1200" kern="1200" dirty="0" smtClean="0">
                <a:solidFill>
                  <a:schemeClr val="tx1"/>
                </a:solidFill>
                <a:effectLst/>
                <a:latin typeface="+mn-lt"/>
                <a:ea typeface="ＭＳ Ｐゴシック" charset="-128"/>
                <a:cs typeface="+mn-cs"/>
              </a:rPr>
              <a:t>They should also </a:t>
            </a:r>
            <a:r>
              <a:rPr lang="en-US" sz="1200" kern="1200" dirty="0" smtClean="0">
                <a:solidFill>
                  <a:schemeClr val="tx1"/>
                </a:solidFill>
                <a:effectLst/>
                <a:latin typeface="+mn-lt"/>
                <a:ea typeface="ＭＳ Ｐゴシック" charset="-128"/>
                <a:cs typeface="+mn-cs"/>
              </a:rPr>
              <a:t>consider the full lifecycle of the </a:t>
            </a:r>
            <a:r>
              <a:rPr lang="en-US" sz="1200" kern="1200" dirty="0" err="1" smtClean="0">
                <a:solidFill>
                  <a:schemeClr val="tx1"/>
                </a:solidFill>
                <a:effectLst/>
                <a:latin typeface="+mn-lt"/>
                <a:ea typeface="ＭＳ Ｐゴシック" charset="-128"/>
                <a:cs typeface="+mn-cs"/>
              </a:rPr>
              <a:t>IoT</a:t>
            </a:r>
            <a:r>
              <a:rPr lang="en-US" sz="1200" kern="1200" dirty="0" smtClean="0">
                <a:solidFill>
                  <a:schemeClr val="tx1"/>
                </a:solidFill>
                <a:effectLst/>
                <a:latin typeface="+mn-lt"/>
                <a:ea typeface="ＭＳ Ｐゴシック" charset="-128"/>
                <a:cs typeface="+mn-cs"/>
              </a:rPr>
              <a:t> system to ensure obsolete devices don’t pose security risks and are compatible with responsible environmental stewardship. </a:t>
            </a:r>
            <a:endParaRPr lang="en-US" sz="1200" kern="1200" dirty="0">
              <a:solidFill>
                <a:schemeClr val="tx1"/>
              </a:solidFill>
              <a:effectLst/>
              <a:latin typeface="+mn-lt"/>
              <a:ea typeface="ＭＳ Ｐゴシック" charset="-128"/>
              <a:cs typeface="+mn-cs"/>
            </a:endParaRPr>
          </a:p>
          <a:p>
            <a:pPr marL="628650" lvl="1" indent="-171450">
              <a:buFont typeface="Arial" charset="0"/>
              <a:buChar char="•"/>
            </a:pPr>
            <a:r>
              <a:rPr lang="en-US" sz="1200" i="1" kern="1200" dirty="0" smtClean="0">
                <a:solidFill>
                  <a:schemeClr val="tx1"/>
                </a:solidFill>
                <a:effectLst/>
                <a:latin typeface="+mn-lt"/>
                <a:ea typeface="ＭＳ Ｐゴシック" charset="-128"/>
                <a:cs typeface="+mn-cs"/>
              </a:rPr>
              <a:t>For</a:t>
            </a:r>
            <a:r>
              <a:rPr lang="en-US" sz="1200" i="1" kern="1200" baseline="0" dirty="0" smtClean="0">
                <a:solidFill>
                  <a:schemeClr val="tx1"/>
                </a:solidFill>
                <a:effectLst/>
                <a:latin typeface="+mn-lt"/>
                <a:ea typeface="ＭＳ Ｐゴシック" charset="-128"/>
                <a:cs typeface="+mn-cs"/>
              </a:rPr>
              <a:t> example, governments should encourage </a:t>
            </a:r>
            <a:r>
              <a:rPr lang="en-US" sz="1200" i="1" kern="1200" dirty="0" smtClean="0">
                <a:solidFill>
                  <a:schemeClr val="tx1"/>
                </a:solidFill>
                <a:effectLst/>
                <a:latin typeface="+mn-lt"/>
                <a:ea typeface="ＭＳ Ｐゴシック" charset="-128"/>
                <a:cs typeface="+mn-cs"/>
              </a:rPr>
              <a:t>security-by-design and privacy-by-design practices for </a:t>
            </a:r>
            <a:r>
              <a:rPr lang="en-US" sz="1200" i="1" kern="1200" dirty="0" err="1" smtClean="0">
                <a:solidFill>
                  <a:schemeClr val="tx1"/>
                </a:solidFill>
                <a:effectLst/>
                <a:latin typeface="+mn-lt"/>
                <a:ea typeface="ＭＳ Ｐゴシック" charset="-128"/>
                <a:cs typeface="+mn-cs"/>
              </a:rPr>
              <a:t>IoT</a:t>
            </a:r>
            <a:r>
              <a:rPr lang="en-US" sz="1200" i="1" kern="1200" dirty="0" smtClean="0">
                <a:solidFill>
                  <a:schemeClr val="tx1"/>
                </a:solidFill>
                <a:effectLst/>
                <a:latin typeface="+mn-lt"/>
                <a:ea typeface="ＭＳ Ｐゴシック" charset="-128"/>
                <a:cs typeface="+mn-cs"/>
              </a:rPr>
              <a:t> devices.</a:t>
            </a:r>
            <a:endParaRPr lang="en-US" i="1" dirty="0" smtClean="0">
              <a:effectLst/>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9CC165EF-DDAB-1840-91C9-B211C1F90515}" type="slidenum">
              <a:rPr lang="en-GB" altLang="en-US">
                <a:latin typeface="Calibri" charset="0"/>
              </a:rPr>
              <a:pPr/>
              <a:t>4</a:t>
            </a:fld>
            <a:endParaRPr lang="en-GB" altLang="en-US" dirty="0">
              <a:latin typeface="Calibri" charset="0"/>
            </a:endParaRPr>
          </a:p>
        </p:txBody>
      </p:sp>
    </p:spTree>
    <p:extLst>
      <p:ext uri="{BB962C8B-B14F-4D97-AF65-F5344CB8AC3E}">
        <p14:creationId xmlns:p14="http://schemas.microsoft.com/office/powerpoint/2010/main" val="91516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ＭＳ Ｐゴシック" charset="-128"/>
                <a:cs typeface="+mn-cs"/>
              </a:rPr>
              <a:t>Thank You: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u="sng" kern="1200" dirty="0" smtClean="0">
              <a:solidFill>
                <a:schemeClr val="tx1"/>
              </a:solidFill>
              <a:effectLst/>
              <a:latin typeface="+mn-lt"/>
              <a:ea typeface="ＭＳ Ｐゴシック" charset="-128"/>
              <a:cs typeface="+mn-cs"/>
            </a:endParaRP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b="0" i="0" kern="1200" dirty="0" smtClean="0">
                <a:solidFill>
                  <a:schemeClr val="tx1"/>
                </a:solidFill>
                <a:effectLst/>
                <a:latin typeface="+mn-lt"/>
                <a:ea typeface="ＭＳ Ｐゴシック" charset="-128"/>
                <a:cs typeface="+mn-cs"/>
              </a:rPr>
              <a:t>Today billions of Internet of Things devices are already connected to the Internet and</a:t>
            </a:r>
            <a:r>
              <a:rPr lang="en-US" sz="1200" b="0" i="0" kern="1200" baseline="0" dirty="0" smtClean="0">
                <a:solidFill>
                  <a:schemeClr val="tx1"/>
                </a:solidFill>
                <a:effectLst/>
                <a:latin typeface="+mn-lt"/>
                <a:ea typeface="ＭＳ Ｐゴシック" charset="-128"/>
                <a:cs typeface="+mn-cs"/>
              </a:rPr>
              <a:t> </a:t>
            </a:r>
            <a:r>
              <a:rPr lang="en-US" sz="1200" b="0" i="0" kern="1200" dirty="0" smtClean="0">
                <a:solidFill>
                  <a:schemeClr val="tx1"/>
                </a:solidFill>
                <a:effectLst/>
                <a:latin typeface="+mn-lt"/>
                <a:ea typeface="ＭＳ Ｐゴシック" charset="-128"/>
                <a:cs typeface="+mn-cs"/>
              </a:rPr>
              <a:t>transforming our lives. However, </a:t>
            </a:r>
            <a:r>
              <a:rPr lang="en-US" dirty="0" smtClean="0"/>
              <a:t>the recent confluence of key technologies and market trends is ushering in a new reality for the Internet of Things,</a:t>
            </a:r>
            <a:r>
              <a:rPr lang="en-US" baseline="0" dirty="0" smtClean="0"/>
              <a:t> with some seeing on the horizon a </a:t>
            </a:r>
            <a:r>
              <a:rPr lang="en-US" dirty="0" smtClean="0"/>
              <a:t>fully interconnected “smart” world, with relationships between objects and people, and objects and their environment,</a:t>
            </a:r>
            <a:r>
              <a:rPr lang="en-US" baseline="0" dirty="0" smtClean="0"/>
              <a:t> </a:t>
            </a:r>
            <a:r>
              <a:rPr lang="en-US" dirty="0" smtClean="0"/>
              <a:t>becoming more tightly intertwined.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While the potential benefits are significant, </a:t>
            </a:r>
            <a:r>
              <a:rPr lang="en-US" sz="1200" b="1" i="0" kern="1200" dirty="0" smtClean="0">
                <a:solidFill>
                  <a:schemeClr val="tx1"/>
                </a:solidFill>
                <a:effectLst/>
                <a:latin typeface="+mn-lt"/>
                <a:ea typeface="ＭＳ Ｐゴシック" charset="-128"/>
                <a:cs typeface="+mn-cs"/>
              </a:rPr>
              <a:t>there are serious challenges that must be addressed</a:t>
            </a:r>
            <a:r>
              <a:rPr lang="en-US" sz="1200" b="1" i="0" kern="1200" baseline="0" dirty="0" smtClean="0">
                <a:solidFill>
                  <a:schemeClr val="tx1"/>
                </a:solidFill>
                <a:effectLst/>
                <a:latin typeface="+mn-lt"/>
                <a:ea typeface="ＭＳ Ｐゴシック" charset="-128"/>
                <a:cs typeface="+mn-cs"/>
              </a:rPr>
              <a:t> so that we can </a:t>
            </a:r>
            <a:r>
              <a:rPr lang="en-US" sz="1200" b="1" i="0" kern="1200" baseline="0" smtClean="0">
                <a:solidFill>
                  <a:schemeClr val="tx1"/>
                </a:solidFill>
                <a:effectLst/>
                <a:latin typeface="+mn-lt"/>
                <a:ea typeface="ＭＳ Ｐゴシック" charset="-128"/>
                <a:cs typeface="+mn-cs"/>
              </a:rPr>
              <a:t>maximize the benefits </a:t>
            </a:r>
            <a:r>
              <a:rPr lang="en-US" sz="1200" b="1" i="0" kern="1200" baseline="0" dirty="0" smtClean="0">
                <a:solidFill>
                  <a:schemeClr val="tx1"/>
                </a:solidFill>
                <a:effectLst/>
                <a:latin typeface="+mn-lt"/>
                <a:ea typeface="ＭＳ Ｐゴシック" charset="-128"/>
                <a:cs typeface="+mn-cs"/>
              </a:rPr>
              <a:t>while </a:t>
            </a:r>
            <a:r>
              <a:rPr lang="en-US" sz="1200" b="1" i="0" kern="1200" baseline="0" smtClean="0">
                <a:solidFill>
                  <a:schemeClr val="tx1"/>
                </a:solidFill>
                <a:effectLst/>
                <a:latin typeface="+mn-lt"/>
                <a:ea typeface="ＭＳ Ｐゴシック" charset="-128"/>
                <a:cs typeface="+mn-cs"/>
              </a:rPr>
              <a:t>reducing the risk </a:t>
            </a:r>
            <a:r>
              <a:rPr lang="en-US" dirty="0" smtClean="0"/>
              <a:t>— particularly in the areas of security; privacy; interoperability and standards; legal, regulatory, and rights issues; and the inclusion of emerging economies.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The Internet of Things involves a complex and evolving set of technological, social, and policy considerations which require input from a diverse set of stakeholders. </a:t>
            </a:r>
            <a:r>
              <a:rPr lang="en-US" b="1" baseline="0" dirty="0" smtClean="0"/>
              <a:t>Finding solutions will thus require</a:t>
            </a:r>
            <a:r>
              <a:rPr lang="en-US" b="1" dirty="0" smtClean="0"/>
              <a:t> informed engagement, dialogue, and collaboration across a range of stakeholders to plot the most effective ways forward.</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5</a:t>
            </a:fld>
            <a:endParaRPr lang="en-GB" altLang="en-US" dirty="0"/>
          </a:p>
        </p:txBody>
      </p:sp>
    </p:spTree>
    <p:extLst>
      <p:ext uri="{BB962C8B-B14F-4D97-AF65-F5344CB8AC3E}">
        <p14:creationId xmlns:p14="http://schemas.microsoft.com/office/powerpoint/2010/main" val="25896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emf"/><Relationship Id="rId3"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emf"/><Relationship Id="rId3"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emf"/><Relationship Id="rId3"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emf"/><Relationship Id="rId3"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 Id="rId3"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emf"/><Relationship Id="rId3"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tatement – Put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smtClean="0"/>
              <a:t>Click to edit Master text styles</a:t>
            </a:r>
          </a:p>
          <a:p>
            <a:pPr lvl="1"/>
            <a:r>
              <a:rPr lang="en-US" smtClean="0"/>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6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3355853"/>
            <a:ext cx="11109600" cy="456728"/>
          </a:xfrm>
          <a:prstGeom prst="rect">
            <a:avLst/>
          </a:prstGeom>
        </p:spPr>
        <p:txBody>
          <a:bodyPr wrap="square" rIns="1728000">
            <a:spAutoFit/>
          </a:bodyPr>
          <a:lstStyle>
            <a:lvl1pPr>
              <a:defRPr lang="en-GB" sz="2800" dirty="0">
                <a:solidFill>
                  <a:schemeClr val="tx2"/>
                </a:solidFill>
                <a:latin typeface="+mn-lt"/>
                <a:ea typeface="+mj-ea"/>
                <a:cs typeface="+mj-cs"/>
              </a:defRPr>
            </a:lvl1pPr>
          </a:lstStyle>
          <a:p>
            <a:pPr lvl="0"/>
            <a:r>
              <a:rPr lang="en-US" dirty="0" smtClean="0"/>
              <a:t>Click to edit Master subtitle style</a:t>
            </a:r>
            <a:endParaRPr lang="en-GB" dirty="0"/>
          </a:p>
        </p:txBody>
      </p:sp>
      <p:sp>
        <p:nvSpPr>
          <p:cNvPr id="2" name="Title 1"/>
          <p:cNvSpPr>
            <a:spLocks noGrp="1"/>
          </p:cNvSpPr>
          <p:nvPr>
            <p:ph type="ctrTitle"/>
          </p:nvPr>
        </p:nvSpPr>
        <p:spPr>
          <a:xfrm>
            <a:off x="540000" y="2856637"/>
            <a:ext cx="11109600" cy="536750"/>
          </a:xfrm>
        </p:spPr>
        <p:txBody>
          <a:bodyPr/>
          <a:lstStyle>
            <a:lvl1pPr algn="l">
              <a:lnSpc>
                <a:spcPct val="109000"/>
              </a:lnSpc>
              <a:defRPr sz="3200">
                <a:solidFill>
                  <a:srgbClr val="EEF2EC"/>
                </a:solidFill>
              </a:defRPr>
            </a:lvl1p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143133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dirty="0"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9F35CCC7-CB4F-5542-883B-77CD96CEB14D}" type="slidenum">
              <a:rPr lang="uk-UA" altLang="en-US"/>
              <a:pPr/>
              <a:t>‹#›</a:t>
            </a:fld>
            <a:endParaRPr lang="uk-UA" altLang="en-US" dirty="0"/>
          </a:p>
        </p:txBody>
      </p:sp>
    </p:spTree>
    <p:extLst>
      <p:ext uri="{BB962C8B-B14F-4D97-AF65-F5344CB8AC3E}">
        <p14:creationId xmlns:p14="http://schemas.microsoft.com/office/powerpoint/2010/main" val="11203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B0B0632-44AB-E64F-9964-F97E8E40AC00}" type="slidenum">
              <a:rPr lang="uk-UA" altLang="en-US"/>
              <a:pPr/>
              <a:t>‹#›</a:t>
            </a:fld>
            <a:endParaRPr lang="uk-UA" altLang="en-US" dirty="0"/>
          </a:p>
        </p:txBody>
      </p:sp>
    </p:spTree>
    <p:extLst>
      <p:ext uri="{BB962C8B-B14F-4D97-AF65-F5344CB8AC3E}">
        <p14:creationId xmlns:p14="http://schemas.microsoft.com/office/powerpoint/2010/main" val="78719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smtClean="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7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statement – Green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Click to edit Master text styles</a:t>
            </a:r>
          </a:p>
          <a:p>
            <a:pPr lvl="1"/>
            <a:r>
              <a:rPr lang="en-US" dirty="0" smtClean="0"/>
              <a:t>Second level</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38A562FF-9E0C-6A44-94FA-5EFAAB105799}" type="slidenum">
              <a:rPr lang="uk-UA" altLang="en-US"/>
              <a:pPr/>
              <a:t>‹#›</a:t>
            </a:fld>
            <a:endParaRPr lang="uk-UA" altLang="en-US" dirty="0"/>
          </a:p>
        </p:txBody>
      </p:sp>
    </p:spTree>
    <p:extLst>
      <p:ext uri="{BB962C8B-B14F-4D97-AF65-F5344CB8AC3E}">
        <p14:creationId xmlns:p14="http://schemas.microsoft.com/office/powerpoint/2010/main" val="134984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Quote/statement">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smtClean="0"/>
              <a:t>Click </a:t>
            </a:r>
            <a:r>
              <a:rPr lang="en-US" dirty="0" smtClean="0"/>
              <a:t>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9AAABE4F-E323-754C-9DC3-2E4BB4EF58F9}" type="slidenum">
              <a:rPr lang="uk-UA" altLang="en-US"/>
              <a:pPr/>
              <a:t>‹#›</a:t>
            </a:fld>
            <a:endParaRPr lang="uk-UA" altLang="en-US" dirty="0"/>
          </a:p>
        </p:txBody>
      </p:sp>
    </p:spTree>
    <p:extLst>
      <p:ext uri="{BB962C8B-B14F-4D97-AF65-F5344CB8AC3E}">
        <p14:creationId xmlns:p14="http://schemas.microsoft.com/office/powerpoint/2010/main" val="8325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Thank you.</a:t>
            </a:r>
            <a:endParaRPr lang="en-GB" dirty="0"/>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38626C2-145F-DB41-8654-1777F0E9F2FB}" type="slidenum">
              <a:rPr lang="uk-UA" altLang="en-US"/>
              <a:pPr/>
              <a:t>‹#›</a:t>
            </a:fld>
            <a:endParaRPr lang="uk-UA" altLang="en-US" dirty="0"/>
          </a:p>
        </p:txBody>
      </p:sp>
    </p:spTree>
    <p:extLst>
      <p:ext uri="{BB962C8B-B14F-4D97-AF65-F5344CB8AC3E}">
        <p14:creationId xmlns:p14="http://schemas.microsoft.com/office/powerpoint/2010/main" val="111453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et involved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C54E8D6B-F017-D744-B01E-3BF4A1060F5E}" type="slidenum">
              <a:rPr lang="uk-UA" altLang="en-US"/>
              <a:pPr/>
              <a:t>‹#›</a:t>
            </a:fld>
            <a:endParaRPr lang="uk-UA" altLang="en-US" dirty="0"/>
          </a:p>
        </p:txBody>
      </p:sp>
    </p:spTree>
    <p:extLst>
      <p:ext uri="{BB962C8B-B14F-4D97-AF65-F5344CB8AC3E}">
        <p14:creationId xmlns:p14="http://schemas.microsoft.com/office/powerpoint/2010/main" val="161638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p>
            <a:r>
              <a:rPr lang="en-US" dirty="0" smtClean="0"/>
              <a:t>Click to edit Master title style</a:t>
            </a:r>
            <a:endParaRPr lang="en-GB" dirty="0"/>
          </a:p>
        </p:txBody>
      </p:sp>
      <p:sp>
        <p:nvSpPr>
          <p:cNvPr id="6" name="Slide Number Placeholder 9"/>
          <p:cNvSpPr>
            <a:spLocks noGrp="1"/>
          </p:cNvSpPr>
          <p:nvPr>
            <p:ph type="sldNum" sz="quarter" idx="15"/>
          </p:nvPr>
        </p:nvSpPr>
        <p:spPr/>
        <p:txBody>
          <a:bodyPr/>
          <a:lstStyle>
            <a:lvl1pPr>
              <a:defRPr/>
            </a:lvl1pPr>
          </a:lstStyle>
          <a:p>
            <a:fld id="{E6D84CED-884A-CE4A-BD8A-D28B96D1098D}"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21"/>
          </p:nvPr>
        </p:nvSpPr>
        <p:spPr>
          <a:xfrm>
            <a:off x="540000" y="1548400"/>
            <a:ext cx="11121775"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25144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0694" cy="391517"/>
          </a:xfrm>
        </p:spPr>
        <p:txBody>
          <a:bodyPr/>
          <a:lstStyle/>
          <a:p>
            <a:r>
              <a:rPr lang="en-US" dirty="0"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FF8D7C12-E787-174C-812A-EC3C0082FBB9}"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
        <p:nvSpPr>
          <p:cNvPr id="13" name="Content Placeholder 2"/>
          <p:cNvSpPr>
            <a:spLocks noGrp="1"/>
          </p:cNvSpPr>
          <p:nvPr>
            <p:ph idx="22"/>
          </p:nvPr>
        </p:nvSpPr>
        <p:spPr>
          <a:xfrm>
            <a:off x="6179485"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199087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 Text + image – Green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6774" cy="391517"/>
          </a:xfrm>
        </p:spPr>
        <p:txBody>
          <a:bodyPr rIns="0"/>
          <a:lstStyle/>
          <a:p>
            <a:r>
              <a:rPr lang="en-US" dirty="0"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lvl1pPr>
            <a:lvl2pPr>
              <a:lnSpc>
                <a:spcPct val="100000"/>
              </a:lnSpc>
              <a:defRPr sz="1000"/>
            </a:lvl2pPr>
          </a:lstStyle>
          <a:p>
            <a:pPr lvl="0"/>
            <a:r>
              <a:rPr lang="en-US" dirty="0" smtClean="0"/>
              <a:t>Click to edit Master text styles</a:t>
            </a:r>
          </a:p>
          <a:p>
            <a:pPr lvl="1"/>
            <a:r>
              <a:rPr lang="en-US" dirty="0" smtClean="0"/>
              <a:t>Second level</a:t>
            </a:r>
            <a:endParaRPr lang="en-GB" dirty="0"/>
          </a:p>
        </p:txBody>
      </p:sp>
      <p:sp>
        <p:nvSpPr>
          <p:cNvPr id="10" name="Slide Number Placeholder 9"/>
          <p:cNvSpPr>
            <a:spLocks noGrp="1"/>
          </p:cNvSpPr>
          <p:nvPr>
            <p:ph type="sldNum" sz="quarter" idx="20"/>
          </p:nvPr>
        </p:nvSpPr>
        <p:spPr/>
        <p:txBody>
          <a:bodyPr/>
          <a:lstStyle>
            <a:lvl1pPr>
              <a:defRPr/>
            </a:lvl1pPr>
          </a:lstStyle>
          <a:p>
            <a:fld id="{F9D797C3-5F1D-EB43-9194-D8BE87AD2A9C}"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89645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 Text + large image – Green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endParaRPr lang="en-GB" noProof="0" dirty="0"/>
          </a:p>
        </p:txBody>
      </p:sp>
      <p:sp>
        <p:nvSpPr>
          <p:cNvPr id="2" name="Title 1"/>
          <p:cNvSpPr>
            <a:spLocks noGrp="1"/>
          </p:cNvSpPr>
          <p:nvPr>
            <p:ph type="title"/>
          </p:nvPr>
        </p:nvSpPr>
        <p:spPr>
          <a:xfrm>
            <a:off x="540976" y="567101"/>
            <a:ext cx="5479200" cy="391517"/>
          </a:xfrm>
        </p:spPr>
        <p:txBody>
          <a:bodyPr rIns="0"/>
          <a:lstStyle/>
          <a:p>
            <a:r>
              <a:rPr lang="en-US" dirty="0"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dirty="0" smtClean="0"/>
              <a:t>Click to edit Master text styles</a:t>
            </a:r>
          </a:p>
          <a:p>
            <a:pPr lvl="1"/>
            <a:r>
              <a:rPr lang="en-US" dirty="0" smtClean="0"/>
              <a:t>Second level</a:t>
            </a:r>
            <a:endParaRPr lang="en-GB" dirty="0"/>
          </a:p>
        </p:txBody>
      </p:sp>
      <p:sp>
        <p:nvSpPr>
          <p:cNvPr id="9" name="Slide Number Placeholder 9"/>
          <p:cNvSpPr>
            <a:spLocks noGrp="1"/>
          </p:cNvSpPr>
          <p:nvPr>
            <p:ph type="sldNum" sz="quarter" idx="21"/>
          </p:nvPr>
        </p:nvSpPr>
        <p:spPr/>
        <p:txBody>
          <a:bodyPr/>
          <a:lstStyle>
            <a:lvl1pPr>
              <a:defRPr/>
            </a:lvl1pPr>
          </a:lstStyle>
          <a:p>
            <a:fld id="{6143A7B2-C35C-E346-A08D-155760DB7296}"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22"/>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68832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Text + graph – Green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5" y="567101"/>
            <a:ext cx="5479200" cy="391517"/>
          </a:xfrm>
        </p:spPr>
        <p:txBody>
          <a:bodyPr rIns="0"/>
          <a:lstStyle/>
          <a:p>
            <a:r>
              <a:rPr lang="en-US" dirty="0"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a:prstGeom prst="rect">
            <a:avLst/>
          </a:prstGeo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46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 Text only – Green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76" y="567101"/>
            <a:ext cx="11121296" cy="391517"/>
          </a:xfrm>
        </p:spPr>
        <p:txBody>
          <a:bodyPr/>
          <a:lstStyle/>
          <a:p>
            <a:r>
              <a:rPr lang="en-US" dirty="0" smtClean="0"/>
              <a:t>Click to edit Master title style </a:t>
            </a:r>
            <a:endParaRPr lang="en-GB" dirty="0"/>
          </a:p>
        </p:txBody>
      </p:sp>
      <p:sp>
        <p:nvSpPr>
          <p:cNvPr id="15" name="Content Placeholder 2"/>
          <p:cNvSpPr>
            <a:spLocks noGrp="1"/>
          </p:cNvSpPr>
          <p:nvPr>
            <p:ph idx="17"/>
          </p:nvPr>
        </p:nvSpPr>
        <p:spPr>
          <a:xfrm>
            <a:off x="540000"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8"/>
          </p:nvPr>
        </p:nvSpPr>
        <p:spPr>
          <a:xfrm>
            <a:off x="3359178"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9"/>
          </p:nvPr>
        </p:nvSpPr>
        <p:spPr>
          <a:xfrm>
            <a:off x="6178356"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idx="20"/>
          </p:nvPr>
        </p:nvSpPr>
        <p:spPr>
          <a:xfrm>
            <a:off x="8997535"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1A76B3F0-9F3C-DE45-BFE9-2ED2B8F83AF3}"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28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 Char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tx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9" name="Slide Number Placeholder 9"/>
          <p:cNvSpPr>
            <a:spLocks noGrp="1"/>
          </p:cNvSpPr>
          <p:nvPr>
            <p:ph type="sldNum" sz="quarter" idx="19"/>
          </p:nvPr>
        </p:nvSpPr>
        <p:spPr/>
        <p:txBody>
          <a:bodyPr/>
          <a:lstStyle>
            <a:lvl1pPr>
              <a:defRPr/>
            </a:lvl1pPr>
          </a:lstStyle>
          <a:p>
            <a:fld id="{9D8B29AF-7C6A-5F4D-80AD-1814178AF230}"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tatement – Neutral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smtClean="0"/>
              <a:t>Click to edit Master text styles</a:t>
            </a:r>
          </a:p>
          <a:p>
            <a:pPr lvl="1"/>
            <a:r>
              <a:rPr lang="en-US" dirty="0" smtClean="0"/>
              <a:t>Second level</a:t>
            </a:r>
            <a:endParaRPr lang="en-GB" dirty="0"/>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0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smtClean="0"/>
              <a:t>Click </a:t>
            </a:r>
            <a:r>
              <a:rPr lang="en-US" dirty="0" smtClean="0"/>
              <a:t>to edit Master title style</a:t>
            </a:r>
            <a:endParaRPr lang="en-GB" dirty="0"/>
          </a:p>
        </p:txBody>
      </p:sp>
      <p:sp>
        <p:nvSpPr>
          <p:cNvPr id="12" name="Slide Number Placeholder 9"/>
          <p:cNvSpPr>
            <a:spLocks noGrp="1"/>
          </p:cNvSpPr>
          <p:nvPr>
            <p:ph type="sldNum" sz="quarter" idx="11"/>
          </p:nvPr>
        </p:nvSpPr>
        <p:spPr>
          <a:xfrm>
            <a:off x="8918575" y="6342063"/>
            <a:ext cx="2743200" cy="173037"/>
          </a:xfrm>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7361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 Content – Green templat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391517"/>
          </a:xfrm>
        </p:spPr>
        <p:txBody>
          <a:bodyPr/>
          <a:lstStyle/>
          <a:p>
            <a:r>
              <a:rPr lang="en-US" dirty="0" smtClean="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406E2DA8-8964-4745-ACD2-3F214ED7311A}" type="slidenum">
              <a:rPr lang="uk-UA" altLang="en-US"/>
              <a:pPr/>
              <a:t>‹#›</a:t>
            </a:fld>
            <a:endParaRPr lang="uk-UA" altLang="en-US" dirty="0"/>
          </a:p>
        </p:txBody>
      </p:sp>
    </p:spTree>
    <p:extLst>
      <p:ext uri="{BB962C8B-B14F-4D97-AF65-F5344CB8AC3E}">
        <p14:creationId xmlns:p14="http://schemas.microsoft.com/office/powerpoint/2010/main" val="54579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dirty="0"/>
          </a:p>
        </p:txBody>
      </p:sp>
    </p:spTree>
    <p:extLst>
      <p:ext uri="{BB962C8B-B14F-4D97-AF65-F5344CB8AC3E}">
        <p14:creationId xmlns:p14="http://schemas.microsoft.com/office/powerpoint/2010/main" val="11058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Large quote or statement style</a:t>
            </a:r>
          </a:p>
          <a:p>
            <a:pPr lvl="1"/>
            <a:r>
              <a:rPr lang="en-US" dirty="0" smtClean="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smtClean="0"/>
              <a:t>Click 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30742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Thank you.</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theme" Target="../theme/theme2.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slideLayout" Target="../slideLayouts/slideLayout37.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29" r:id="rId7"/>
    <p:sldLayoutId id="2147483730" r:id="rId8"/>
    <p:sldLayoutId id="2147483714" r:id="rId9"/>
    <p:sldLayoutId id="2147483715" r:id="rId10"/>
    <p:sldLayoutId id="2147483731" r:id="rId11"/>
    <p:sldLayoutId id="2147483716" r:id="rId12"/>
    <p:sldLayoutId id="2147483732" r:id="rId13"/>
    <p:sldLayoutId id="2147483733" r:id="rId14"/>
    <p:sldLayoutId id="2147483717" r:id="rId15"/>
    <p:sldLayoutId id="2147483734" r:id="rId16"/>
    <p:sldLayoutId id="2147483735" r:id="rId17"/>
    <p:sldLayoutId id="2147483751" r:id="rId1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489365"/>
          </a:xfrm>
          <a:prstGeom prst="rect">
            <a:avLst/>
          </a:prstGeom>
        </p:spPr>
        <p:txBody>
          <a:bodyPr vert="horz" wrap="square" lIns="0" tIns="0" rIns="0" bIns="0" rtlCol="0" anchor="t" anchorCtr="0">
            <a:spAutoFit/>
          </a:bodyPr>
          <a:lstStyle/>
          <a:p>
            <a:r>
              <a:rPr lang="en-GB" noProof="1" smtClean="0"/>
              <a:t>Click to edit Master title style</a:t>
            </a:r>
            <a:endParaRPr lang="en-GB" noProof="1"/>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66C934B7-3B58-BB48-B505-F2B1E8AB1EFB}" type="slidenum">
              <a:rPr lang="en-GB" altLang="en-US" noProof="1" dirty="0" smtClean="0"/>
              <a:pPr/>
              <a:t>‹#›</a:t>
            </a:fld>
            <a:endParaRPr lang="en-GB" altLang="en-US" noProof="1"/>
          </a:p>
        </p:txBody>
      </p:sp>
      <p:sp>
        <p:nvSpPr>
          <p:cNvPr id="5"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 id="2147483744" r:id="rId8"/>
    <p:sldLayoutId id="2147483718" r:id="rId9"/>
    <p:sldLayoutId id="2147483719" r:id="rId10"/>
    <p:sldLayoutId id="2147483745" r:id="rId11"/>
    <p:sldLayoutId id="2147483720" r:id="rId12"/>
    <p:sldLayoutId id="2147483746" r:id="rId13"/>
    <p:sldLayoutId id="2147483747" r:id="rId14"/>
    <p:sldLayoutId id="2147483721" r:id="rId15"/>
    <p:sldLayoutId id="2147483748" r:id="rId16"/>
    <p:sldLayoutId id="2147483750" r:id="rId17"/>
    <p:sldLayoutId id="2147483749" r:id="rId18"/>
    <p:sldLayoutId id="2147483752"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fontAlgn="base">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fontAlgn="base">
        <a:lnSpc>
          <a:spcPct val="106000"/>
        </a:lnSpc>
        <a:spcBef>
          <a:spcPct val="0"/>
        </a:spcBef>
        <a:spcAft>
          <a:spcPct val="0"/>
        </a:spcAft>
        <a:defRPr sz="2400">
          <a:solidFill>
            <a:schemeClr val="tx2"/>
          </a:solidFill>
          <a:latin typeface="Hind Light" charset="0"/>
          <a:ea typeface="ＭＳ Ｐゴシック" charset="-128"/>
        </a:defRPr>
      </a:lvl2pPr>
      <a:lvl3pPr algn="l" rtl="0" fontAlgn="base">
        <a:lnSpc>
          <a:spcPct val="106000"/>
        </a:lnSpc>
        <a:spcBef>
          <a:spcPct val="0"/>
        </a:spcBef>
        <a:spcAft>
          <a:spcPct val="0"/>
        </a:spcAft>
        <a:defRPr sz="2400">
          <a:solidFill>
            <a:schemeClr val="tx2"/>
          </a:solidFill>
          <a:latin typeface="Hind Light" charset="0"/>
          <a:ea typeface="ＭＳ Ｐゴシック" charset="-128"/>
        </a:defRPr>
      </a:lvl3pPr>
      <a:lvl4pPr algn="l" rtl="0" fontAlgn="base">
        <a:lnSpc>
          <a:spcPct val="106000"/>
        </a:lnSpc>
        <a:spcBef>
          <a:spcPct val="0"/>
        </a:spcBef>
        <a:spcAft>
          <a:spcPct val="0"/>
        </a:spcAft>
        <a:defRPr sz="2400">
          <a:solidFill>
            <a:schemeClr val="tx2"/>
          </a:solidFill>
          <a:latin typeface="Hind Light" charset="0"/>
          <a:ea typeface="ＭＳ Ｐゴシック" charset="-128"/>
        </a:defRPr>
      </a:lvl4pPr>
      <a:lvl5pPr algn="l" rtl="0" fontAlgn="base">
        <a:lnSpc>
          <a:spcPct val="106000"/>
        </a:lnSpc>
        <a:spcBef>
          <a:spcPct val="0"/>
        </a:spcBef>
        <a:spcAft>
          <a:spcPct val="0"/>
        </a:spcAft>
        <a:defRPr sz="2400">
          <a:solidFill>
            <a:schemeClr val="tx2"/>
          </a:solidFill>
          <a:latin typeface="Hind Light" charset="0"/>
          <a:ea typeface="ＭＳ Ｐゴシック" charset="-128"/>
        </a:defRPr>
      </a:lvl5pPr>
      <a:lvl6pPr marL="457200" algn="l" rtl="0" fontAlgn="base">
        <a:lnSpc>
          <a:spcPct val="106000"/>
        </a:lnSpc>
        <a:spcBef>
          <a:spcPct val="0"/>
        </a:spcBef>
        <a:spcAft>
          <a:spcPct val="0"/>
        </a:spcAft>
        <a:defRPr sz="2400">
          <a:solidFill>
            <a:schemeClr val="tx2"/>
          </a:solidFill>
          <a:latin typeface="Hind Light" charset="0"/>
          <a:ea typeface="ＭＳ Ｐゴシック" charset="-128"/>
        </a:defRPr>
      </a:lvl6pPr>
      <a:lvl7pPr marL="914400" algn="l" rtl="0" fontAlgn="base">
        <a:lnSpc>
          <a:spcPct val="106000"/>
        </a:lnSpc>
        <a:spcBef>
          <a:spcPct val="0"/>
        </a:spcBef>
        <a:spcAft>
          <a:spcPct val="0"/>
        </a:spcAft>
        <a:defRPr sz="2400">
          <a:solidFill>
            <a:schemeClr val="tx2"/>
          </a:solidFill>
          <a:latin typeface="Hind Light" charset="0"/>
          <a:ea typeface="ＭＳ Ｐゴシック" charset="-128"/>
        </a:defRPr>
      </a:lvl7pPr>
      <a:lvl8pPr marL="1371600" algn="l" rtl="0" fontAlgn="base">
        <a:lnSpc>
          <a:spcPct val="106000"/>
        </a:lnSpc>
        <a:spcBef>
          <a:spcPct val="0"/>
        </a:spcBef>
        <a:spcAft>
          <a:spcPct val="0"/>
        </a:spcAft>
        <a:defRPr sz="2400">
          <a:solidFill>
            <a:schemeClr val="tx2"/>
          </a:solidFill>
          <a:latin typeface="Hind Light" charset="0"/>
          <a:ea typeface="ＭＳ Ｐゴシック" charset="-128"/>
        </a:defRPr>
      </a:lvl8pPr>
      <a:lvl9pPr marL="1828800" algn="l" rtl="0" fontAlgn="base">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marR="0" indent="0" algn="l" defTabSz="914400" rtl="0" eaLnBrk="1" fontAlgn="base" latinLnBrk="0" hangingPunct="1">
        <a:lnSpc>
          <a:spcPct val="106000"/>
        </a:lnSpc>
        <a:spcBef>
          <a:spcPct val="0"/>
        </a:spcBef>
        <a:spcAft>
          <a:spcPts val="1200"/>
        </a:spcAft>
        <a:buClrTx/>
        <a:buSzTx/>
        <a:buFont typeface="Arial" charset="0"/>
        <a:buNone/>
        <a:tabLst/>
        <a:defRPr sz="2000" kern="1200" spc="20">
          <a:solidFill>
            <a:schemeClr val="tx1"/>
          </a:solidFill>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kern="1200" spc="20">
          <a:solidFill>
            <a:schemeClr val="tx1"/>
          </a:solidFill>
          <a:latin typeface="+mn-lt"/>
          <a:ea typeface="ＭＳ Ｐゴシック" charset="-128"/>
          <a:cs typeface="+mn-cs"/>
        </a:defRPr>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kern="1200" spc="20">
          <a:solidFill>
            <a:schemeClr val="tx1"/>
          </a:solidFill>
          <a:latin typeface="+mn-lt"/>
          <a:ea typeface="ＭＳ Ｐゴシック" charset="-128"/>
          <a:cs typeface="+mn-cs"/>
        </a:defRPr>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kern="1200" spc="20">
          <a:solidFill>
            <a:schemeClr val="tx1"/>
          </a:solidFill>
          <a:latin typeface="+mn-lt"/>
          <a:ea typeface="ＭＳ Ｐゴシック" charset="-128"/>
          <a:cs typeface="+mn-cs"/>
        </a:defRPr>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4989" y="3355975"/>
            <a:ext cx="5515291" cy="1370183"/>
          </a:xfrm>
        </p:spPr>
        <p:txBody>
          <a:bodyPr/>
          <a:lstStyle/>
          <a:p>
            <a:pPr fontAlgn="auto">
              <a:spcBef>
                <a:spcPts val="0"/>
              </a:spcBef>
              <a:spcAft>
                <a:spcPts val="0"/>
              </a:spcAft>
              <a:buFont typeface="Arial"/>
              <a:buNone/>
              <a:defRPr/>
            </a:pPr>
            <a:r>
              <a:rPr lang="en-US" dirty="0" smtClean="0"/>
              <a:t>Everyday items connected </a:t>
            </a:r>
            <a:br>
              <a:rPr lang="en-US" dirty="0" smtClean="0"/>
            </a:br>
            <a:r>
              <a:rPr lang="en-US" dirty="0" smtClean="0"/>
              <a:t>to the Internet will transform </a:t>
            </a:r>
            <a:br>
              <a:rPr lang="en-US" dirty="0" smtClean="0"/>
            </a:br>
            <a:r>
              <a:rPr lang="en-US" dirty="0" smtClean="0"/>
              <a:t>the ways we work, live, and play.</a:t>
            </a:r>
            <a:endParaRPr lang="en-US" dirty="0"/>
          </a:p>
        </p:txBody>
      </p:sp>
      <p:sp>
        <p:nvSpPr>
          <p:cNvPr id="10" name="Title 9"/>
          <p:cNvSpPr>
            <a:spLocks noGrp="1"/>
          </p:cNvSpPr>
          <p:nvPr>
            <p:ph type="ctrTitle"/>
          </p:nvPr>
        </p:nvSpPr>
        <p:spPr>
          <a:xfrm>
            <a:off x="534988" y="2855914"/>
            <a:ext cx="9001125" cy="500062"/>
          </a:xfrm>
        </p:spPr>
        <p:txBody>
          <a:bodyPr/>
          <a:lstStyle/>
          <a:p>
            <a:pPr fontAlgn="auto">
              <a:spcAft>
                <a:spcPts val="0"/>
              </a:spcAft>
              <a:defRPr/>
            </a:pPr>
            <a:r>
              <a:rPr lang="en-US" dirty="0" smtClean="0">
                <a:ea typeface="+mj-ea"/>
              </a:rPr>
              <a:t>The Internet of Things (</a:t>
            </a:r>
            <a:r>
              <a:rPr lang="en-US" dirty="0" err="1" smtClean="0">
                <a:ea typeface="+mj-ea"/>
              </a:rPr>
              <a:t>IoT</a:t>
            </a:r>
            <a:r>
              <a:rPr lang="en-US" dirty="0" smtClean="0">
                <a:ea typeface="+mj-ea"/>
              </a:rPr>
              <a:t>)</a:t>
            </a:r>
            <a:endParaRPr lang="en-GB" dirty="0">
              <a:ea typeface="+mj-ea"/>
            </a:endParaRPr>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dirty="0" smtClean="0"/>
              <a:t>Presentation title – Client name</a:t>
            </a:r>
            <a:endParaRPr lang="en-GB" altLang="en-US" dirty="0"/>
          </a:p>
        </p:txBody>
      </p:sp>
      <p:sp>
        <p:nvSpPr>
          <p:cNvPr id="31750" name="Slide Number Placeholder 5"/>
          <p:cNvSpPr>
            <a:spLocks noGrp="1"/>
          </p:cNvSpPr>
          <p:nvPr>
            <p:ph type="sldNum" sz="quarter" idx="4294967295"/>
          </p:nvPr>
        </p:nvSpPr>
        <p:spPr bwMode="auto">
          <a:xfrm>
            <a:off x="9448800" y="6342063"/>
            <a:ext cx="2743200" cy="173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718B79B-D52B-B04D-8BF7-74B9E1479B19}" type="slidenum">
              <a:rPr lang="uk-UA" altLang="en-US"/>
              <a:pPr/>
              <a:t>1</a:t>
            </a:fld>
            <a:endParaRPr lang="uk-UA"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9"/>
          </p:nvPr>
        </p:nvSpPr>
        <p:spPr/>
        <p:txBody>
          <a:bodyPr/>
          <a:lstStyle/>
          <a:p>
            <a:fld id="{761E0F2E-4DC0-BB41-853A-E92710F05ADB}" type="slidenum">
              <a:rPr lang="uk-UA" altLang="en-US" smtClean="0"/>
              <a:pPr/>
              <a:t>2</a:t>
            </a:fld>
            <a:endParaRPr lang="uk-UA" altLang="en-US" dirty="0"/>
          </a:p>
        </p:txBody>
      </p:sp>
      <p:grpSp>
        <p:nvGrpSpPr>
          <p:cNvPr id="6" name="Group 5"/>
          <p:cNvGrpSpPr/>
          <p:nvPr/>
        </p:nvGrpSpPr>
        <p:grpSpPr>
          <a:xfrm>
            <a:off x="-11322" y="2150165"/>
            <a:ext cx="9898147" cy="4403035"/>
            <a:chOff x="-28575" y="1898650"/>
            <a:chExt cx="9956800" cy="4429126"/>
          </a:xfrm>
          <a:solidFill>
            <a:schemeClr val="tx1">
              <a:lumMod val="75000"/>
              <a:lumOff val="25000"/>
            </a:schemeClr>
          </a:solidFill>
        </p:grpSpPr>
        <p:sp>
          <p:nvSpPr>
            <p:cNvPr id="7" name="Freeform 5"/>
            <p:cNvSpPr>
              <a:spLocks/>
            </p:cNvSpPr>
            <p:nvPr/>
          </p:nvSpPr>
          <p:spPr bwMode="auto">
            <a:xfrm>
              <a:off x="3052763" y="2152650"/>
              <a:ext cx="3460750" cy="3467100"/>
            </a:xfrm>
            <a:custGeom>
              <a:avLst/>
              <a:gdLst>
                <a:gd name="T0" fmla="*/ 522 w 1204"/>
                <a:gd name="T1" fmla="*/ 1077 h 1205"/>
                <a:gd name="T2" fmla="*/ 463 w 1204"/>
                <a:gd name="T3" fmla="*/ 602 h 1205"/>
                <a:gd name="T4" fmla="*/ 692 w 1204"/>
                <a:gd name="T5" fmla="*/ 106 h 1205"/>
                <a:gd name="T6" fmla="*/ 268 w 1204"/>
                <a:gd name="T7" fmla="*/ 0 h 1205"/>
                <a:gd name="T8" fmla="*/ 237 w 1204"/>
                <a:gd name="T9" fmla="*/ 28 h 1205"/>
                <a:gd name="T10" fmla="*/ 616 w 1204"/>
                <a:gd name="T11" fmla="*/ 123 h 1205"/>
                <a:gd name="T12" fmla="*/ 718 w 1204"/>
                <a:gd name="T13" fmla="*/ 427 h 1205"/>
                <a:gd name="T14" fmla="*/ 26 w 1204"/>
                <a:gd name="T15" fmla="*/ 845 h 1205"/>
                <a:gd name="T16" fmla="*/ 475 w 1204"/>
                <a:gd name="T17" fmla="*/ 1205 h 1205"/>
                <a:gd name="T18" fmla="*/ 662 w 1204"/>
                <a:gd name="T19" fmla="*/ 1119 h 1205"/>
                <a:gd name="T20" fmla="*/ 522 w 1204"/>
                <a:gd name="T21" fmla="*/ 1077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4" h="1205">
                  <a:moveTo>
                    <a:pt x="522" y="1077"/>
                  </a:moveTo>
                  <a:cubicBezTo>
                    <a:pt x="0" y="897"/>
                    <a:pt x="260" y="682"/>
                    <a:pt x="463" y="602"/>
                  </a:cubicBezTo>
                  <a:cubicBezTo>
                    <a:pt x="666" y="522"/>
                    <a:pt x="1204" y="330"/>
                    <a:pt x="692" y="106"/>
                  </a:cubicBezTo>
                  <a:cubicBezTo>
                    <a:pt x="692" y="106"/>
                    <a:pt x="513" y="40"/>
                    <a:pt x="268" y="0"/>
                  </a:cubicBezTo>
                  <a:cubicBezTo>
                    <a:pt x="237" y="28"/>
                    <a:pt x="237" y="28"/>
                    <a:pt x="237" y="28"/>
                  </a:cubicBezTo>
                  <a:cubicBezTo>
                    <a:pt x="415" y="59"/>
                    <a:pt x="519" y="90"/>
                    <a:pt x="616" y="123"/>
                  </a:cubicBezTo>
                  <a:cubicBezTo>
                    <a:pt x="774" y="177"/>
                    <a:pt x="930" y="311"/>
                    <a:pt x="718" y="427"/>
                  </a:cubicBezTo>
                  <a:cubicBezTo>
                    <a:pt x="506" y="543"/>
                    <a:pt x="44" y="661"/>
                    <a:pt x="26" y="845"/>
                  </a:cubicBezTo>
                  <a:cubicBezTo>
                    <a:pt x="13" y="972"/>
                    <a:pt x="185" y="1108"/>
                    <a:pt x="475" y="1205"/>
                  </a:cubicBezTo>
                  <a:cubicBezTo>
                    <a:pt x="662" y="1119"/>
                    <a:pt x="662" y="1119"/>
                    <a:pt x="662" y="1119"/>
                  </a:cubicBezTo>
                  <a:cubicBezTo>
                    <a:pt x="613" y="1106"/>
                    <a:pt x="566" y="1092"/>
                    <a:pt x="522"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28575" y="1898650"/>
              <a:ext cx="1481138" cy="87313"/>
            </a:xfrm>
            <a:custGeom>
              <a:avLst/>
              <a:gdLst>
                <a:gd name="T0" fmla="*/ 0 w 515"/>
                <a:gd name="T1" fmla="*/ 2 h 30"/>
                <a:gd name="T2" fmla="*/ 0 w 515"/>
                <a:gd name="T3" fmla="*/ 23 h 30"/>
                <a:gd name="T4" fmla="*/ 504 w 515"/>
                <a:gd name="T5" fmla="*/ 30 h 30"/>
                <a:gd name="T6" fmla="*/ 515 w 515"/>
                <a:gd name="T7" fmla="*/ 18 h 30"/>
                <a:gd name="T8" fmla="*/ 0 w 515"/>
                <a:gd name="T9" fmla="*/ 2 h 30"/>
              </a:gdLst>
              <a:ahLst/>
              <a:cxnLst>
                <a:cxn ang="0">
                  <a:pos x="T0" y="T1"/>
                </a:cxn>
                <a:cxn ang="0">
                  <a:pos x="T2" y="T3"/>
                </a:cxn>
                <a:cxn ang="0">
                  <a:pos x="T4" y="T5"/>
                </a:cxn>
                <a:cxn ang="0">
                  <a:pos x="T6" y="T7"/>
                </a:cxn>
                <a:cxn ang="0">
                  <a:pos x="T8" y="T9"/>
                </a:cxn>
              </a:cxnLst>
              <a:rect l="0" t="0" r="r" b="b"/>
              <a:pathLst>
                <a:path w="515" h="30">
                  <a:moveTo>
                    <a:pt x="0" y="2"/>
                  </a:moveTo>
                  <a:cubicBezTo>
                    <a:pt x="0" y="23"/>
                    <a:pt x="0" y="23"/>
                    <a:pt x="0" y="23"/>
                  </a:cubicBezTo>
                  <a:cubicBezTo>
                    <a:pt x="0" y="23"/>
                    <a:pt x="200" y="14"/>
                    <a:pt x="504" y="30"/>
                  </a:cubicBezTo>
                  <a:cubicBezTo>
                    <a:pt x="515" y="18"/>
                    <a:pt x="515" y="18"/>
                    <a:pt x="515" y="18"/>
                  </a:cubicBezTo>
                  <a:cubicBezTo>
                    <a:pt x="323" y="7"/>
                    <a:pt x="138"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1581150" y="1958975"/>
              <a:ext cx="2084388" cy="247650"/>
            </a:xfrm>
            <a:custGeom>
              <a:avLst/>
              <a:gdLst>
                <a:gd name="T0" fmla="*/ 595 w 725"/>
                <a:gd name="T1" fmla="*/ 43 h 86"/>
                <a:gd name="T2" fmla="*/ 13 w 725"/>
                <a:gd name="T3" fmla="*/ 0 h 86"/>
                <a:gd name="T4" fmla="*/ 0 w 725"/>
                <a:gd name="T5" fmla="*/ 12 h 86"/>
                <a:gd name="T6" fmla="*/ 298 w 725"/>
                <a:gd name="T7" fmla="*/ 36 h 86"/>
                <a:gd name="T8" fmla="*/ 695 w 725"/>
                <a:gd name="T9" fmla="*/ 86 h 86"/>
                <a:gd name="T10" fmla="*/ 725 w 725"/>
                <a:gd name="T11" fmla="*/ 58 h 86"/>
                <a:gd name="T12" fmla="*/ 595 w 725"/>
                <a:gd name="T13" fmla="*/ 43 h 86"/>
              </a:gdLst>
              <a:ahLst/>
              <a:cxnLst>
                <a:cxn ang="0">
                  <a:pos x="T0" y="T1"/>
                </a:cxn>
                <a:cxn ang="0">
                  <a:pos x="T2" y="T3"/>
                </a:cxn>
                <a:cxn ang="0">
                  <a:pos x="T4" y="T5"/>
                </a:cxn>
                <a:cxn ang="0">
                  <a:pos x="T6" y="T7"/>
                </a:cxn>
                <a:cxn ang="0">
                  <a:pos x="T8" y="T9"/>
                </a:cxn>
                <a:cxn ang="0">
                  <a:pos x="T10" y="T11"/>
                </a:cxn>
                <a:cxn ang="0">
                  <a:pos x="T12" y="T13"/>
                </a:cxn>
              </a:cxnLst>
              <a:rect l="0" t="0" r="r" b="b"/>
              <a:pathLst>
                <a:path w="725" h="86">
                  <a:moveTo>
                    <a:pt x="595" y="43"/>
                  </a:moveTo>
                  <a:cubicBezTo>
                    <a:pt x="430" y="28"/>
                    <a:pt x="220" y="12"/>
                    <a:pt x="13" y="0"/>
                  </a:cubicBezTo>
                  <a:cubicBezTo>
                    <a:pt x="0" y="12"/>
                    <a:pt x="0" y="12"/>
                    <a:pt x="0" y="12"/>
                  </a:cubicBezTo>
                  <a:cubicBezTo>
                    <a:pt x="92" y="18"/>
                    <a:pt x="192" y="25"/>
                    <a:pt x="298" y="36"/>
                  </a:cubicBezTo>
                  <a:cubicBezTo>
                    <a:pt x="461" y="53"/>
                    <a:pt x="590" y="69"/>
                    <a:pt x="695" y="86"/>
                  </a:cubicBezTo>
                  <a:cubicBezTo>
                    <a:pt x="725" y="58"/>
                    <a:pt x="725" y="58"/>
                    <a:pt x="725" y="58"/>
                  </a:cubicBezTo>
                  <a:cubicBezTo>
                    <a:pt x="683" y="52"/>
                    <a:pt x="639" y="47"/>
                    <a:pt x="595"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4826000" y="5472113"/>
              <a:ext cx="5102225" cy="855663"/>
            </a:xfrm>
            <a:custGeom>
              <a:avLst/>
              <a:gdLst>
                <a:gd name="T0" fmla="*/ 1775 w 1775"/>
                <a:gd name="T1" fmla="*/ 213 h 297"/>
                <a:gd name="T2" fmla="*/ 1443 w 1775"/>
                <a:gd name="T3" fmla="*/ 57 h 297"/>
                <a:gd name="T4" fmla="*/ 1397 w 1775"/>
                <a:gd name="T5" fmla="*/ 95 h 297"/>
                <a:gd name="T6" fmla="*/ 205 w 1775"/>
                <a:gd name="T7" fmla="*/ 0 h 297"/>
                <a:gd name="T8" fmla="*/ 0 w 1775"/>
                <a:gd name="T9" fmla="*/ 93 h 297"/>
                <a:gd name="T10" fmla="*/ 309 w 1775"/>
                <a:gd name="T11" fmla="*/ 153 h 297"/>
                <a:gd name="T12" fmla="*/ 1225 w 1775"/>
                <a:gd name="T13" fmla="*/ 235 h 297"/>
                <a:gd name="T14" fmla="*/ 1153 w 1775"/>
                <a:gd name="T15" fmla="*/ 297 h 297"/>
                <a:gd name="T16" fmla="*/ 1775 w 1775"/>
                <a:gd name="T17" fmla="*/ 21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297">
                  <a:moveTo>
                    <a:pt x="1775" y="213"/>
                  </a:moveTo>
                  <a:cubicBezTo>
                    <a:pt x="1443" y="57"/>
                    <a:pt x="1443" y="57"/>
                    <a:pt x="1443" y="57"/>
                  </a:cubicBezTo>
                  <a:cubicBezTo>
                    <a:pt x="1397" y="95"/>
                    <a:pt x="1397" y="95"/>
                    <a:pt x="1397" y="95"/>
                  </a:cubicBezTo>
                  <a:cubicBezTo>
                    <a:pt x="1397" y="95"/>
                    <a:pt x="730" y="100"/>
                    <a:pt x="205" y="0"/>
                  </a:cubicBezTo>
                  <a:cubicBezTo>
                    <a:pt x="0" y="93"/>
                    <a:pt x="0" y="93"/>
                    <a:pt x="0" y="93"/>
                  </a:cubicBezTo>
                  <a:cubicBezTo>
                    <a:pt x="95" y="117"/>
                    <a:pt x="198" y="138"/>
                    <a:pt x="309" y="153"/>
                  </a:cubicBezTo>
                  <a:cubicBezTo>
                    <a:pt x="859" y="229"/>
                    <a:pt x="1225" y="235"/>
                    <a:pt x="1225" y="235"/>
                  </a:cubicBezTo>
                  <a:cubicBezTo>
                    <a:pt x="1153" y="297"/>
                    <a:pt x="1153" y="297"/>
                    <a:pt x="1153" y="297"/>
                  </a:cubicBezTo>
                  <a:lnTo>
                    <a:pt x="1775" y="2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7770916" y="3962769"/>
            <a:ext cx="3890857" cy="1774588"/>
            <a:chOff x="4027695" y="1669969"/>
            <a:chExt cx="3008501" cy="1774588"/>
          </a:xfrm>
        </p:grpSpPr>
        <p:sp>
          <p:nvSpPr>
            <p:cNvPr id="12" name="TextBox 11"/>
            <p:cNvSpPr txBox="1"/>
            <p:nvPr/>
          </p:nvSpPr>
          <p:spPr>
            <a:xfrm>
              <a:off x="4027695" y="2367339"/>
              <a:ext cx="3008501" cy="1077218"/>
            </a:xfrm>
            <a:prstGeom prst="rect">
              <a:avLst/>
            </a:prstGeom>
            <a:noFill/>
          </p:spPr>
          <p:txBody>
            <a:bodyPr wrap="square" rtlCol="0">
              <a:spAutoFit/>
            </a:bodyPr>
            <a:lstStyle/>
            <a:p>
              <a:r>
                <a:rPr lang="en-US" sz="1600" kern="0" dirty="0" err="1" smtClean="0">
                  <a:solidFill>
                    <a:schemeClr val="tx1">
                      <a:lumMod val="75000"/>
                      <a:lumOff val="25000"/>
                    </a:schemeClr>
                  </a:solidFill>
                  <a:latin typeface="Hind" charset="0"/>
                  <a:ea typeface="Hind" charset="0"/>
                  <a:cs typeface="Hind" charset="0"/>
                </a:rPr>
                <a:t>IoT</a:t>
              </a:r>
              <a:r>
                <a:rPr lang="en-US" sz="1600" kern="0" dirty="0" smtClean="0">
                  <a:solidFill>
                    <a:schemeClr val="tx1">
                      <a:lumMod val="75000"/>
                      <a:lumOff val="25000"/>
                    </a:schemeClr>
                  </a:solidFill>
                  <a:latin typeface="Hind" charset="0"/>
                  <a:ea typeface="Hind" charset="0"/>
                  <a:cs typeface="Hind" charset="0"/>
                </a:rPr>
                <a:t> devices will likely touch most aspects of our lives, which suggests policy makers will need to consider the broad implications across a wide </a:t>
              </a:r>
              <a:r>
                <a:rPr lang="en-US" sz="1600" kern="0" dirty="0" smtClean="0">
                  <a:solidFill>
                    <a:schemeClr val="tx1">
                      <a:lumMod val="75000"/>
                      <a:lumOff val="25000"/>
                    </a:schemeClr>
                  </a:solidFill>
                  <a:latin typeface="Hind" charset="0"/>
                  <a:ea typeface="Hind" charset="0"/>
                  <a:cs typeface="Hind" charset="0"/>
                </a:rPr>
                <a:t>array of </a:t>
              </a:r>
              <a:r>
                <a:rPr lang="en-US" sz="1600" kern="0" dirty="0" smtClean="0">
                  <a:solidFill>
                    <a:schemeClr val="tx1">
                      <a:lumMod val="75000"/>
                      <a:lumOff val="25000"/>
                    </a:schemeClr>
                  </a:solidFill>
                  <a:latin typeface="Hind" charset="0"/>
                  <a:ea typeface="Hind" charset="0"/>
                  <a:cs typeface="Hind" charset="0"/>
                </a:rPr>
                <a:t>areas.</a:t>
              </a:r>
              <a:endParaRPr lang="en-US" sz="1600" dirty="0">
                <a:solidFill>
                  <a:schemeClr val="tx1">
                    <a:lumMod val="75000"/>
                    <a:lumOff val="25000"/>
                  </a:schemeClr>
                </a:solidFill>
                <a:latin typeface="Hind" charset="0"/>
                <a:ea typeface="Hind" charset="0"/>
                <a:cs typeface="Hind" charset="0"/>
              </a:endParaRPr>
            </a:p>
          </p:txBody>
        </p:sp>
        <p:sp>
          <p:nvSpPr>
            <p:cNvPr id="13" name="TextBox 12"/>
            <p:cNvSpPr txBox="1"/>
            <p:nvPr/>
          </p:nvSpPr>
          <p:spPr>
            <a:xfrm>
              <a:off x="4027695" y="1669969"/>
              <a:ext cx="2746801" cy="707886"/>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Policy Areas Might</a:t>
              </a:r>
              <a:br>
                <a:rPr lang="en-US" sz="2000" dirty="0" smtClean="0">
                  <a:solidFill>
                    <a:schemeClr val="tx1">
                      <a:lumMod val="75000"/>
                      <a:lumOff val="25000"/>
                    </a:schemeClr>
                  </a:solidFill>
                  <a:latin typeface="Hind" charset="0"/>
                  <a:ea typeface="Hind" charset="0"/>
                  <a:cs typeface="Hind" charset="0"/>
                </a:rPr>
              </a:br>
              <a:r>
                <a:rPr lang="en-US" sz="2000" dirty="0" smtClean="0">
                  <a:solidFill>
                    <a:schemeClr val="tx1">
                      <a:lumMod val="75000"/>
                      <a:lumOff val="25000"/>
                    </a:schemeClr>
                  </a:solidFill>
                  <a:latin typeface="Hind" charset="0"/>
                  <a:ea typeface="Hind" charset="0"/>
                  <a:cs typeface="Hind" charset="0"/>
                </a:rPr>
                <a:t>Benefit From a Review</a:t>
              </a:r>
              <a:endParaRPr lang="en-US" sz="2000" dirty="0">
                <a:solidFill>
                  <a:schemeClr val="tx1">
                    <a:lumMod val="75000"/>
                    <a:lumOff val="25000"/>
                  </a:schemeClr>
                </a:solidFill>
                <a:latin typeface="Hind" charset="0"/>
                <a:ea typeface="Hind" charset="0"/>
                <a:cs typeface="Hind" charset="0"/>
              </a:endParaRPr>
            </a:p>
          </p:txBody>
        </p:sp>
      </p:grpSp>
      <p:grpSp>
        <p:nvGrpSpPr>
          <p:cNvPr id="14" name="Group 13"/>
          <p:cNvGrpSpPr/>
          <p:nvPr/>
        </p:nvGrpSpPr>
        <p:grpSpPr>
          <a:xfrm>
            <a:off x="315243" y="4112797"/>
            <a:ext cx="3258622" cy="1464649"/>
            <a:chOff x="3230656" y="1669969"/>
            <a:chExt cx="2519642" cy="1464649"/>
          </a:xfrm>
        </p:grpSpPr>
        <p:sp>
          <p:nvSpPr>
            <p:cNvPr id="15" name="TextBox 14"/>
            <p:cNvSpPr txBox="1"/>
            <p:nvPr/>
          </p:nvSpPr>
          <p:spPr>
            <a:xfrm>
              <a:off x="3230656" y="2057400"/>
              <a:ext cx="2206677" cy="1077218"/>
            </a:xfrm>
            <a:prstGeom prst="rect">
              <a:avLst/>
            </a:prstGeom>
            <a:noFill/>
          </p:spPr>
          <p:txBody>
            <a:bodyPr wrap="square" rtlCol="0">
              <a:spAutoFit/>
            </a:bodyPr>
            <a:lstStyle/>
            <a:p>
              <a:r>
                <a:rPr lang="en-US" sz="1600" kern="0" dirty="0" smtClean="0">
                  <a:solidFill>
                    <a:schemeClr val="tx1">
                      <a:lumMod val="75000"/>
                      <a:lumOff val="25000"/>
                    </a:schemeClr>
                  </a:solidFill>
                  <a:latin typeface="Hind" charset="0"/>
                  <a:ea typeface="Hind" charset="0"/>
                  <a:cs typeface="Hind" charset="0"/>
                </a:rPr>
                <a:t>Many connected devices are designed to operate in the background with minimal human intervention.</a:t>
              </a:r>
              <a:endParaRPr lang="en-US" sz="1600" dirty="0">
                <a:solidFill>
                  <a:schemeClr val="tx1">
                    <a:lumMod val="75000"/>
                    <a:lumOff val="25000"/>
                  </a:schemeClr>
                </a:solidFill>
                <a:latin typeface="Hind" charset="0"/>
                <a:ea typeface="Hind" charset="0"/>
                <a:cs typeface="Hind" charset="0"/>
              </a:endParaRPr>
            </a:p>
          </p:txBody>
        </p:sp>
        <p:sp>
          <p:nvSpPr>
            <p:cNvPr id="16" name="TextBox 15"/>
            <p:cNvSpPr txBox="1"/>
            <p:nvPr/>
          </p:nvSpPr>
          <p:spPr>
            <a:xfrm>
              <a:off x="3236036" y="1669969"/>
              <a:ext cx="2514262" cy="400110"/>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Passive Engagement</a:t>
              </a:r>
              <a:endParaRPr lang="en-US" sz="2000" dirty="0">
                <a:solidFill>
                  <a:schemeClr val="tx1">
                    <a:lumMod val="75000"/>
                    <a:lumOff val="25000"/>
                  </a:schemeClr>
                </a:solidFill>
                <a:latin typeface="Hind" charset="0"/>
                <a:ea typeface="Hind" charset="0"/>
                <a:cs typeface="Hind" charset="0"/>
              </a:endParaRPr>
            </a:p>
          </p:txBody>
        </p:sp>
      </p:grpSp>
      <p:grpSp>
        <p:nvGrpSpPr>
          <p:cNvPr id="17" name="Group 16"/>
          <p:cNvGrpSpPr/>
          <p:nvPr/>
        </p:nvGrpSpPr>
        <p:grpSpPr>
          <a:xfrm>
            <a:off x="3884612" y="1143000"/>
            <a:ext cx="4013490" cy="1218428"/>
            <a:chOff x="4027695" y="1669969"/>
            <a:chExt cx="1722603" cy="1218428"/>
          </a:xfrm>
        </p:grpSpPr>
        <p:sp>
          <p:nvSpPr>
            <p:cNvPr id="18" name="TextBox 17"/>
            <p:cNvSpPr txBox="1"/>
            <p:nvPr/>
          </p:nvSpPr>
          <p:spPr>
            <a:xfrm>
              <a:off x="4027695" y="2057400"/>
              <a:ext cx="1708668" cy="830997"/>
            </a:xfrm>
            <a:prstGeom prst="rect">
              <a:avLst/>
            </a:prstGeom>
            <a:noFill/>
          </p:spPr>
          <p:txBody>
            <a:bodyPr wrap="square" rtlCol="0">
              <a:spAutoFit/>
            </a:bodyPr>
            <a:lstStyle/>
            <a:p>
              <a:r>
                <a:rPr lang="en-US" sz="1600" kern="0" dirty="0" smtClean="0">
                  <a:solidFill>
                    <a:schemeClr val="tx1">
                      <a:lumMod val="75000"/>
                      <a:lumOff val="25000"/>
                    </a:schemeClr>
                  </a:solidFill>
                  <a:latin typeface="Hind" charset="0"/>
                  <a:ea typeface="Hind" charset="0"/>
                  <a:cs typeface="Hind" charset="0"/>
                </a:rPr>
                <a:t>How people and institutions interact with the Internet in their personal, social, and economic lives is changing.</a:t>
              </a:r>
              <a:endParaRPr lang="en-US" sz="1600" dirty="0">
                <a:solidFill>
                  <a:schemeClr val="tx1">
                    <a:lumMod val="75000"/>
                    <a:lumOff val="25000"/>
                  </a:schemeClr>
                </a:solidFill>
                <a:latin typeface="Hind" charset="0"/>
                <a:ea typeface="Hind" charset="0"/>
                <a:cs typeface="Hind" charset="0"/>
              </a:endParaRPr>
            </a:p>
          </p:txBody>
        </p:sp>
        <p:sp>
          <p:nvSpPr>
            <p:cNvPr id="19" name="TextBox 18"/>
            <p:cNvSpPr txBox="1"/>
            <p:nvPr/>
          </p:nvSpPr>
          <p:spPr>
            <a:xfrm>
              <a:off x="4027695" y="1669969"/>
              <a:ext cx="1722603" cy="400110"/>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Paradigm Shift</a:t>
              </a:r>
              <a:endParaRPr lang="en-US" sz="2000" dirty="0">
                <a:solidFill>
                  <a:schemeClr val="tx1">
                    <a:lumMod val="75000"/>
                    <a:lumOff val="25000"/>
                  </a:schemeClr>
                </a:solidFill>
                <a:latin typeface="Hind" charset="0"/>
                <a:ea typeface="Hind" charset="0"/>
                <a:cs typeface="Hind" charset="0"/>
              </a:endParaRPr>
            </a:p>
          </p:txBody>
        </p:sp>
      </p:grpSp>
      <p:grpSp>
        <p:nvGrpSpPr>
          <p:cNvPr id="20" name="Group 19"/>
          <p:cNvGrpSpPr/>
          <p:nvPr/>
        </p:nvGrpSpPr>
        <p:grpSpPr>
          <a:xfrm>
            <a:off x="100408" y="2390685"/>
            <a:ext cx="3083943" cy="1218428"/>
            <a:chOff x="4027695" y="1669969"/>
            <a:chExt cx="1722603" cy="1218428"/>
          </a:xfrm>
        </p:grpSpPr>
        <p:sp>
          <p:nvSpPr>
            <p:cNvPr id="21" name="TextBox 20"/>
            <p:cNvSpPr txBox="1"/>
            <p:nvPr/>
          </p:nvSpPr>
          <p:spPr>
            <a:xfrm>
              <a:off x="4027695" y="2057400"/>
              <a:ext cx="1708668" cy="830997"/>
            </a:xfrm>
            <a:prstGeom prst="rect">
              <a:avLst/>
            </a:prstGeom>
            <a:noFill/>
          </p:spPr>
          <p:txBody>
            <a:bodyPr wrap="square" rtlCol="0">
              <a:spAutoFit/>
            </a:bodyPr>
            <a:lstStyle/>
            <a:p>
              <a:r>
                <a:rPr lang="en-US" sz="1600" kern="0" dirty="0" smtClean="0">
                  <a:solidFill>
                    <a:schemeClr val="tx1">
                      <a:lumMod val="75000"/>
                      <a:lumOff val="25000"/>
                    </a:schemeClr>
                  </a:solidFill>
                  <a:latin typeface="Hind" charset="0"/>
                  <a:ea typeface="Hind" charset="0"/>
                  <a:cs typeface="Hind" charset="0"/>
                </a:rPr>
                <a:t>Some everyday items have </a:t>
              </a:r>
              <a:r>
                <a:rPr lang="en-US" sz="1600" kern="0" dirty="0" smtClean="0">
                  <a:solidFill>
                    <a:schemeClr val="tx1">
                      <a:lumMod val="75000"/>
                      <a:lumOff val="25000"/>
                    </a:schemeClr>
                  </a:solidFill>
                  <a:latin typeface="Hind" charset="0"/>
                  <a:ea typeface="Hind" charset="0"/>
                  <a:cs typeface="Hind" charset="0"/>
                </a:rPr>
                <a:t/>
              </a:r>
              <a:br>
                <a:rPr lang="en-US" sz="1600" kern="0" dirty="0" smtClean="0">
                  <a:solidFill>
                    <a:schemeClr val="tx1">
                      <a:lumMod val="75000"/>
                      <a:lumOff val="25000"/>
                    </a:schemeClr>
                  </a:solidFill>
                  <a:latin typeface="Hind" charset="0"/>
                  <a:ea typeface="Hind" charset="0"/>
                  <a:cs typeface="Hind" charset="0"/>
                </a:rPr>
              </a:br>
              <a:r>
                <a:rPr lang="en-US" sz="1600" kern="0" dirty="0" smtClean="0">
                  <a:solidFill>
                    <a:schemeClr val="tx1">
                      <a:lumMod val="75000"/>
                      <a:lumOff val="25000"/>
                    </a:schemeClr>
                  </a:solidFill>
                  <a:latin typeface="Hind" charset="0"/>
                  <a:ea typeface="Hind" charset="0"/>
                  <a:cs typeface="Hind" charset="0"/>
                </a:rPr>
                <a:t>been </a:t>
              </a:r>
              <a:r>
                <a:rPr lang="en-US" sz="1600" kern="0" dirty="0" smtClean="0">
                  <a:solidFill>
                    <a:schemeClr val="tx1">
                      <a:lumMod val="75000"/>
                      <a:lumOff val="25000"/>
                    </a:schemeClr>
                  </a:solidFill>
                  <a:latin typeface="Hind" charset="0"/>
                  <a:ea typeface="Hind" charset="0"/>
                  <a:cs typeface="Hind" charset="0"/>
                </a:rPr>
                <a:t>controlled over the </a:t>
              </a:r>
              <a:r>
                <a:rPr lang="en-US" sz="1600" kern="0" dirty="0" smtClean="0">
                  <a:solidFill>
                    <a:schemeClr val="tx1">
                      <a:lumMod val="75000"/>
                      <a:lumOff val="25000"/>
                    </a:schemeClr>
                  </a:solidFill>
                  <a:latin typeface="Hind" charset="0"/>
                  <a:ea typeface="Hind" charset="0"/>
                  <a:cs typeface="Hind" charset="0"/>
                </a:rPr>
                <a:t/>
              </a:r>
              <a:br>
                <a:rPr lang="en-US" sz="1600" kern="0" dirty="0" smtClean="0">
                  <a:solidFill>
                    <a:schemeClr val="tx1">
                      <a:lumMod val="75000"/>
                      <a:lumOff val="25000"/>
                    </a:schemeClr>
                  </a:solidFill>
                  <a:latin typeface="Hind" charset="0"/>
                  <a:ea typeface="Hind" charset="0"/>
                  <a:cs typeface="Hind" charset="0"/>
                </a:rPr>
              </a:br>
              <a:r>
                <a:rPr lang="en-US" sz="1600" kern="0" dirty="0" smtClean="0">
                  <a:solidFill>
                    <a:schemeClr val="tx1">
                      <a:lumMod val="75000"/>
                      <a:lumOff val="25000"/>
                    </a:schemeClr>
                  </a:solidFill>
                  <a:latin typeface="Hind" charset="0"/>
                  <a:ea typeface="Hind" charset="0"/>
                  <a:cs typeface="Hind" charset="0"/>
                </a:rPr>
                <a:t>Internet since </a:t>
              </a:r>
              <a:r>
                <a:rPr lang="en-US" sz="1600" kern="0" dirty="0" smtClean="0">
                  <a:solidFill>
                    <a:schemeClr val="tx1">
                      <a:lumMod val="75000"/>
                      <a:lumOff val="25000"/>
                    </a:schemeClr>
                  </a:solidFill>
                  <a:latin typeface="Hind" charset="0"/>
                  <a:ea typeface="Hind" charset="0"/>
                  <a:cs typeface="Hind" charset="0"/>
                </a:rPr>
                <a:t>the early ‘90s.</a:t>
              </a:r>
              <a:endParaRPr lang="en-US" sz="1600" dirty="0">
                <a:solidFill>
                  <a:schemeClr val="tx1">
                    <a:lumMod val="75000"/>
                    <a:lumOff val="25000"/>
                  </a:schemeClr>
                </a:solidFill>
                <a:latin typeface="Hind" charset="0"/>
                <a:ea typeface="Hind" charset="0"/>
                <a:cs typeface="Hind" charset="0"/>
              </a:endParaRPr>
            </a:p>
          </p:txBody>
        </p:sp>
        <p:sp>
          <p:nvSpPr>
            <p:cNvPr id="22" name="TextBox 21"/>
            <p:cNvSpPr txBox="1"/>
            <p:nvPr/>
          </p:nvSpPr>
          <p:spPr>
            <a:xfrm>
              <a:off x="4027695" y="1669969"/>
              <a:ext cx="1722603" cy="400110"/>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The </a:t>
              </a:r>
              <a:r>
                <a:rPr lang="en-US" sz="2000" dirty="0" err="1" smtClean="0">
                  <a:solidFill>
                    <a:schemeClr val="tx1">
                      <a:lumMod val="75000"/>
                      <a:lumOff val="25000"/>
                    </a:schemeClr>
                  </a:solidFill>
                  <a:latin typeface="Hind" charset="0"/>
                  <a:ea typeface="Hind" charset="0"/>
                  <a:cs typeface="Hind" charset="0"/>
                </a:rPr>
                <a:t>IoT</a:t>
              </a:r>
              <a:r>
                <a:rPr lang="en-US" sz="2000" dirty="0" smtClean="0">
                  <a:solidFill>
                    <a:schemeClr val="tx1">
                      <a:lumMod val="75000"/>
                      <a:lumOff val="25000"/>
                    </a:schemeClr>
                  </a:solidFill>
                  <a:latin typeface="Hind" charset="0"/>
                  <a:ea typeface="Hind" charset="0"/>
                  <a:cs typeface="Hind" charset="0"/>
                </a:rPr>
                <a:t> is Not New</a:t>
              </a:r>
              <a:endParaRPr lang="en-US" sz="2000" dirty="0">
                <a:solidFill>
                  <a:schemeClr val="tx1">
                    <a:lumMod val="75000"/>
                    <a:lumOff val="25000"/>
                  </a:schemeClr>
                </a:solidFill>
                <a:latin typeface="Hind" charset="0"/>
                <a:ea typeface="Hind" charset="0"/>
                <a:cs typeface="Hind" charset="0"/>
              </a:endParaRPr>
            </a:p>
          </p:txBody>
        </p:sp>
      </p:grpSp>
      <p:grpSp>
        <p:nvGrpSpPr>
          <p:cNvPr id="23" name="Group 22"/>
          <p:cNvGrpSpPr/>
          <p:nvPr/>
        </p:nvGrpSpPr>
        <p:grpSpPr>
          <a:xfrm>
            <a:off x="6142538" y="3733800"/>
            <a:ext cx="1647550" cy="2362279"/>
            <a:chOff x="6285507" y="4056652"/>
            <a:chExt cx="1361612" cy="1952296"/>
          </a:xfrm>
        </p:grpSpPr>
        <p:grpSp>
          <p:nvGrpSpPr>
            <p:cNvPr id="24" name="Group 23"/>
            <p:cNvGrpSpPr/>
            <p:nvPr/>
          </p:nvGrpSpPr>
          <p:grpSpPr>
            <a:xfrm>
              <a:off x="6285507" y="4056652"/>
              <a:ext cx="1361612" cy="1952296"/>
              <a:chOff x="5808789" y="2272281"/>
              <a:chExt cx="1993536" cy="2858355"/>
            </a:xfrm>
          </p:grpSpPr>
          <p:sp>
            <p:nvSpPr>
              <p:cNvPr id="26" name="Rectangle 25"/>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27" name="Group 26"/>
              <p:cNvGrpSpPr/>
              <p:nvPr/>
            </p:nvGrpSpPr>
            <p:grpSpPr>
              <a:xfrm>
                <a:off x="5808789" y="2272281"/>
                <a:ext cx="1993536" cy="1989348"/>
                <a:chOff x="8140701" y="1890712"/>
                <a:chExt cx="1511300" cy="1508125"/>
              </a:xfrm>
            </p:grpSpPr>
            <p:sp>
              <p:nvSpPr>
                <p:cNvPr id="28"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25" name="TextBox 24"/>
            <p:cNvSpPr txBox="1"/>
            <p:nvPr/>
          </p:nvSpPr>
          <p:spPr>
            <a:xfrm>
              <a:off x="6371735" y="4617375"/>
              <a:ext cx="1189156" cy="305233"/>
            </a:xfrm>
            <a:prstGeom prst="rect">
              <a:avLst/>
            </a:prstGeom>
            <a:noFill/>
          </p:spPr>
          <p:txBody>
            <a:bodyPr wrap="square" rtlCol="0" anchor="ctr">
              <a:spAutoFit/>
            </a:bodyPr>
            <a:lstStyle/>
            <a:p>
              <a:pPr algn="ctr"/>
              <a:r>
                <a:rPr lang="en-US" sz="1800" kern="0" dirty="0" smtClean="0">
                  <a:latin typeface="Arial" panose="020B0604020202020204" pitchFamily="34" charset="0"/>
                  <a:cs typeface="Arial" panose="020B0604020202020204" pitchFamily="34" charset="0"/>
                </a:rPr>
                <a:t>Future</a:t>
              </a:r>
              <a:endParaRPr lang="en-US" sz="1800" dirty="0"/>
            </a:p>
          </p:txBody>
        </p:sp>
      </p:grpSp>
      <p:grpSp>
        <p:nvGrpSpPr>
          <p:cNvPr id="30" name="Group 29"/>
          <p:cNvGrpSpPr/>
          <p:nvPr/>
        </p:nvGrpSpPr>
        <p:grpSpPr>
          <a:xfrm>
            <a:off x="2805632" y="2788418"/>
            <a:ext cx="1361612" cy="1952296"/>
            <a:chOff x="6285507" y="4056652"/>
            <a:chExt cx="1361612" cy="1952296"/>
          </a:xfrm>
        </p:grpSpPr>
        <p:grpSp>
          <p:nvGrpSpPr>
            <p:cNvPr id="31" name="Group 30"/>
            <p:cNvGrpSpPr/>
            <p:nvPr/>
          </p:nvGrpSpPr>
          <p:grpSpPr>
            <a:xfrm>
              <a:off x="6285507" y="4056652"/>
              <a:ext cx="1361612" cy="1952296"/>
              <a:chOff x="5808789" y="2272281"/>
              <a:chExt cx="1993536" cy="2858355"/>
            </a:xfrm>
          </p:grpSpPr>
          <p:sp>
            <p:nvSpPr>
              <p:cNvPr id="33" name="Rectangle 32"/>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34" name="Group 33"/>
              <p:cNvGrpSpPr/>
              <p:nvPr/>
            </p:nvGrpSpPr>
            <p:grpSpPr>
              <a:xfrm>
                <a:off x="5808789" y="2272281"/>
                <a:ext cx="1993536" cy="1989348"/>
                <a:chOff x="8140701" y="1890712"/>
                <a:chExt cx="1511300" cy="1508125"/>
              </a:xfrm>
            </p:grpSpPr>
            <p:sp>
              <p:nvSpPr>
                <p:cNvPr id="35"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2" name="TextBox 31"/>
            <p:cNvSpPr txBox="1"/>
            <p:nvPr/>
          </p:nvSpPr>
          <p:spPr>
            <a:xfrm>
              <a:off x="6371735" y="4616103"/>
              <a:ext cx="1189156" cy="307777"/>
            </a:xfrm>
            <a:prstGeom prst="rect">
              <a:avLst/>
            </a:prstGeom>
            <a:noFill/>
          </p:spPr>
          <p:txBody>
            <a:bodyPr wrap="square" rtlCol="0" anchor="ctr">
              <a:spAutoFit/>
            </a:bodyPr>
            <a:lstStyle/>
            <a:p>
              <a:pPr algn="ctr"/>
              <a:r>
                <a:rPr lang="en-GB" sz="1400" kern="0" dirty="0" smtClean="0">
                  <a:latin typeface="Arial" panose="020B0604020202020204" pitchFamily="34" charset="0"/>
                  <a:cs typeface="Arial" panose="020B0604020202020204" pitchFamily="34" charset="0"/>
                </a:rPr>
                <a:t>20</a:t>
              </a:r>
              <a:r>
                <a:rPr lang="en-US" sz="1400" kern="0" dirty="0" smtClean="0">
                  <a:latin typeface="Arial" panose="020B0604020202020204" pitchFamily="34" charset="0"/>
                  <a:cs typeface="Arial" panose="020B0604020202020204" pitchFamily="34" charset="0"/>
                </a:rPr>
                <a:t>10s</a:t>
              </a:r>
              <a:endParaRPr lang="en-US" sz="1400" dirty="0"/>
            </a:p>
          </p:txBody>
        </p:sp>
      </p:grpSp>
      <p:grpSp>
        <p:nvGrpSpPr>
          <p:cNvPr id="37" name="Group 36"/>
          <p:cNvGrpSpPr/>
          <p:nvPr/>
        </p:nvGrpSpPr>
        <p:grpSpPr>
          <a:xfrm>
            <a:off x="2161352" y="839613"/>
            <a:ext cx="1022999" cy="1466789"/>
            <a:chOff x="6285507" y="4056652"/>
            <a:chExt cx="1361612" cy="1952296"/>
          </a:xfrm>
        </p:grpSpPr>
        <p:grpSp>
          <p:nvGrpSpPr>
            <p:cNvPr id="38" name="Group 37"/>
            <p:cNvGrpSpPr/>
            <p:nvPr/>
          </p:nvGrpSpPr>
          <p:grpSpPr>
            <a:xfrm>
              <a:off x="6285507" y="4056652"/>
              <a:ext cx="1361612" cy="1952296"/>
              <a:chOff x="5808789" y="2272281"/>
              <a:chExt cx="1993536" cy="2858355"/>
            </a:xfrm>
          </p:grpSpPr>
          <p:sp>
            <p:nvSpPr>
              <p:cNvPr id="40" name="Rectangle 39"/>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41" name="Group 40"/>
              <p:cNvGrpSpPr/>
              <p:nvPr/>
            </p:nvGrpSpPr>
            <p:grpSpPr>
              <a:xfrm>
                <a:off x="5808789" y="2272281"/>
                <a:ext cx="1993536" cy="1989348"/>
                <a:chOff x="8140701" y="1890712"/>
                <a:chExt cx="1511300" cy="1508125"/>
              </a:xfrm>
            </p:grpSpPr>
            <p:sp>
              <p:nvSpPr>
                <p:cNvPr id="42"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9" name="TextBox 38"/>
            <p:cNvSpPr txBox="1"/>
            <p:nvPr/>
          </p:nvSpPr>
          <p:spPr>
            <a:xfrm>
              <a:off x="6371735" y="4585647"/>
              <a:ext cx="1189156" cy="368686"/>
            </a:xfrm>
            <a:prstGeom prst="rect">
              <a:avLst/>
            </a:prstGeom>
            <a:noFill/>
          </p:spPr>
          <p:txBody>
            <a:bodyPr wrap="square" rtlCol="0" anchor="ctr">
              <a:spAutoFit/>
            </a:bodyPr>
            <a:lstStyle/>
            <a:p>
              <a:pPr algn="ctr"/>
              <a:r>
                <a:rPr lang="en-US" sz="1200" kern="0" dirty="0" smtClean="0">
                  <a:latin typeface="Arial" panose="020B0604020202020204" pitchFamily="34" charset="0"/>
                  <a:cs typeface="Arial" panose="020B0604020202020204" pitchFamily="34" charset="0"/>
                </a:rPr>
                <a:t>2000s</a:t>
              </a:r>
              <a:endParaRPr lang="en-US" sz="1200" dirty="0"/>
            </a:p>
          </p:txBody>
        </p:sp>
      </p:grpSp>
      <p:grpSp>
        <p:nvGrpSpPr>
          <p:cNvPr id="44" name="Group 43"/>
          <p:cNvGrpSpPr/>
          <p:nvPr/>
        </p:nvGrpSpPr>
        <p:grpSpPr>
          <a:xfrm>
            <a:off x="34635" y="726775"/>
            <a:ext cx="1022999" cy="1466789"/>
            <a:chOff x="6285507" y="4056652"/>
            <a:chExt cx="1361612" cy="1952296"/>
          </a:xfrm>
        </p:grpSpPr>
        <p:grpSp>
          <p:nvGrpSpPr>
            <p:cNvPr id="45" name="Group 44"/>
            <p:cNvGrpSpPr/>
            <p:nvPr/>
          </p:nvGrpSpPr>
          <p:grpSpPr>
            <a:xfrm>
              <a:off x="6285507" y="4056652"/>
              <a:ext cx="1361612" cy="1952296"/>
              <a:chOff x="5808789" y="2272281"/>
              <a:chExt cx="1993536" cy="2858355"/>
            </a:xfrm>
          </p:grpSpPr>
          <p:sp>
            <p:nvSpPr>
              <p:cNvPr id="47" name="Rectangle 46"/>
              <p:cNvSpPr/>
              <p:nvPr/>
            </p:nvSpPr>
            <p:spPr>
              <a:xfrm>
                <a:off x="6718887" y="4188899"/>
                <a:ext cx="191914" cy="941737"/>
              </a:xfrm>
              <a:prstGeom prst="rect">
                <a:avLst/>
              </a:prstGeom>
              <a:gradFill>
                <a:gsLst>
                  <a:gs pos="0">
                    <a:sysClr val="windowText" lastClr="000000">
                      <a:lumMod val="75000"/>
                      <a:lumOff val="25000"/>
                      <a:shade val="30000"/>
                      <a:satMod val="115000"/>
                    </a:sysClr>
                  </a:gs>
                  <a:gs pos="50000">
                    <a:sysClr val="window" lastClr="FFFFFF"/>
                  </a:gs>
                  <a:gs pos="100000">
                    <a:sysClr val="windowText" lastClr="000000">
                      <a:lumMod val="75000"/>
                      <a:lumOff val="25000"/>
                      <a:shade val="100000"/>
                      <a:satMod val="115000"/>
                    </a:sys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48" name="Group 47"/>
              <p:cNvGrpSpPr/>
              <p:nvPr/>
            </p:nvGrpSpPr>
            <p:grpSpPr>
              <a:xfrm>
                <a:off x="5808789" y="2272281"/>
                <a:ext cx="1993536" cy="1989348"/>
                <a:chOff x="8140701" y="1890712"/>
                <a:chExt cx="1511300" cy="1508125"/>
              </a:xfrm>
            </p:grpSpPr>
            <p:sp>
              <p:nvSpPr>
                <p:cNvPr id="49" name="Freeform 25"/>
                <p:cNvSpPr>
                  <a:spLocks/>
                </p:cNvSpPr>
                <p:nvPr/>
              </p:nvSpPr>
              <p:spPr bwMode="auto">
                <a:xfrm>
                  <a:off x="8140701" y="1890712"/>
                  <a:ext cx="1511300" cy="1508125"/>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1C96C">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26"/>
                <p:cNvSpPr>
                  <a:spLocks noEditPoints="1"/>
                </p:cNvSpPr>
                <p:nvPr/>
              </p:nvSpPr>
              <p:spPr bwMode="auto">
                <a:xfrm>
                  <a:off x="8283576" y="2033588"/>
                  <a:ext cx="1225550" cy="1227138"/>
                </a:xfrm>
                <a:custGeom>
                  <a:avLst/>
                  <a:gdLst>
                    <a:gd name="T0" fmla="*/ 323 w 326"/>
                    <a:gd name="T1" fmla="*/ 157 h 326"/>
                    <a:gd name="T2" fmla="*/ 169 w 326"/>
                    <a:gd name="T3" fmla="*/ 2 h 326"/>
                    <a:gd name="T4" fmla="*/ 163 w 326"/>
                    <a:gd name="T5" fmla="*/ 0 h 326"/>
                    <a:gd name="T6" fmla="*/ 157 w 326"/>
                    <a:gd name="T7" fmla="*/ 2 h 326"/>
                    <a:gd name="T8" fmla="*/ 3 w 326"/>
                    <a:gd name="T9" fmla="*/ 157 h 326"/>
                    <a:gd name="T10" fmla="*/ 0 w 326"/>
                    <a:gd name="T11" fmla="*/ 163 h 326"/>
                    <a:gd name="T12" fmla="*/ 3 w 326"/>
                    <a:gd name="T13" fmla="*/ 169 h 326"/>
                    <a:gd name="T14" fmla="*/ 157 w 326"/>
                    <a:gd name="T15" fmla="*/ 323 h 326"/>
                    <a:gd name="T16" fmla="*/ 163 w 326"/>
                    <a:gd name="T17" fmla="*/ 326 h 326"/>
                    <a:gd name="T18" fmla="*/ 169 w 326"/>
                    <a:gd name="T19" fmla="*/ 323 h 326"/>
                    <a:gd name="T20" fmla="*/ 323 w 326"/>
                    <a:gd name="T21" fmla="*/ 169 h 326"/>
                    <a:gd name="T22" fmla="*/ 326 w 326"/>
                    <a:gd name="T23" fmla="*/ 163 h 326"/>
                    <a:gd name="T24" fmla="*/ 323 w 326"/>
                    <a:gd name="T25" fmla="*/ 157 h 326"/>
                    <a:gd name="T26" fmla="*/ 306 w 326"/>
                    <a:gd name="T27" fmla="*/ 168 h 326"/>
                    <a:gd name="T28" fmla="*/ 168 w 326"/>
                    <a:gd name="T29" fmla="*/ 306 h 326"/>
                    <a:gd name="T30" fmla="*/ 163 w 326"/>
                    <a:gd name="T31" fmla="*/ 308 h 326"/>
                    <a:gd name="T32" fmla="*/ 157 w 326"/>
                    <a:gd name="T33" fmla="*/ 306 h 326"/>
                    <a:gd name="T34" fmla="*/ 20 w 326"/>
                    <a:gd name="T35" fmla="*/ 168 h 326"/>
                    <a:gd name="T36" fmla="*/ 17 w 326"/>
                    <a:gd name="T37" fmla="*/ 163 h 326"/>
                    <a:gd name="T38" fmla="*/ 20 w 326"/>
                    <a:gd name="T39" fmla="*/ 157 h 326"/>
                    <a:gd name="T40" fmla="*/ 157 w 326"/>
                    <a:gd name="T41" fmla="*/ 19 h 326"/>
                    <a:gd name="T42" fmla="*/ 163 w 326"/>
                    <a:gd name="T43" fmla="*/ 17 h 326"/>
                    <a:gd name="T44" fmla="*/ 168 w 326"/>
                    <a:gd name="T45" fmla="*/ 19 h 326"/>
                    <a:gd name="T46" fmla="*/ 306 w 326"/>
                    <a:gd name="T47" fmla="*/ 157 h 326"/>
                    <a:gd name="T48" fmla="*/ 309 w 326"/>
                    <a:gd name="T49" fmla="*/ 163 h 326"/>
                    <a:gd name="T50" fmla="*/ 306 w 326"/>
                    <a:gd name="T51" fmla="*/ 16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 h="326">
                      <a:moveTo>
                        <a:pt x="323" y="157"/>
                      </a:moveTo>
                      <a:cubicBezTo>
                        <a:pt x="169" y="2"/>
                        <a:pt x="169" y="2"/>
                        <a:pt x="169" y="2"/>
                      </a:cubicBezTo>
                      <a:cubicBezTo>
                        <a:pt x="167" y="0"/>
                        <a:pt x="164" y="0"/>
                        <a:pt x="163" y="0"/>
                      </a:cubicBezTo>
                      <a:cubicBezTo>
                        <a:pt x="162" y="0"/>
                        <a:pt x="159" y="0"/>
                        <a:pt x="157" y="2"/>
                      </a:cubicBezTo>
                      <a:cubicBezTo>
                        <a:pt x="3" y="157"/>
                        <a:pt x="3" y="157"/>
                        <a:pt x="3" y="157"/>
                      </a:cubicBezTo>
                      <a:cubicBezTo>
                        <a:pt x="1" y="158"/>
                        <a:pt x="0" y="160"/>
                        <a:pt x="0" y="163"/>
                      </a:cubicBezTo>
                      <a:cubicBezTo>
                        <a:pt x="0" y="165"/>
                        <a:pt x="1" y="167"/>
                        <a:pt x="3" y="169"/>
                      </a:cubicBezTo>
                      <a:cubicBezTo>
                        <a:pt x="157" y="323"/>
                        <a:pt x="157" y="323"/>
                        <a:pt x="157" y="323"/>
                      </a:cubicBezTo>
                      <a:cubicBezTo>
                        <a:pt x="159" y="325"/>
                        <a:pt x="162" y="326"/>
                        <a:pt x="163" y="326"/>
                      </a:cubicBezTo>
                      <a:cubicBezTo>
                        <a:pt x="164" y="326"/>
                        <a:pt x="167" y="325"/>
                        <a:pt x="169" y="323"/>
                      </a:cubicBezTo>
                      <a:cubicBezTo>
                        <a:pt x="323" y="169"/>
                        <a:pt x="323" y="169"/>
                        <a:pt x="323" y="169"/>
                      </a:cubicBezTo>
                      <a:cubicBezTo>
                        <a:pt x="325" y="167"/>
                        <a:pt x="326" y="164"/>
                        <a:pt x="326" y="163"/>
                      </a:cubicBezTo>
                      <a:cubicBezTo>
                        <a:pt x="326" y="161"/>
                        <a:pt x="325" y="159"/>
                        <a:pt x="323" y="157"/>
                      </a:cubicBezTo>
                      <a:close/>
                      <a:moveTo>
                        <a:pt x="306" y="168"/>
                      </a:moveTo>
                      <a:cubicBezTo>
                        <a:pt x="168" y="306"/>
                        <a:pt x="168" y="306"/>
                        <a:pt x="168" y="306"/>
                      </a:cubicBezTo>
                      <a:cubicBezTo>
                        <a:pt x="167" y="308"/>
                        <a:pt x="164" y="308"/>
                        <a:pt x="163" y="308"/>
                      </a:cubicBezTo>
                      <a:cubicBezTo>
                        <a:pt x="162" y="308"/>
                        <a:pt x="159" y="308"/>
                        <a:pt x="157" y="306"/>
                      </a:cubicBezTo>
                      <a:cubicBezTo>
                        <a:pt x="20" y="168"/>
                        <a:pt x="20" y="168"/>
                        <a:pt x="20" y="168"/>
                      </a:cubicBezTo>
                      <a:cubicBezTo>
                        <a:pt x="18" y="167"/>
                        <a:pt x="17" y="165"/>
                        <a:pt x="17" y="163"/>
                      </a:cubicBezTo>
                      <a:cubicBezTo>
                        <a:pt x="17" y="161"/>
                        <a:pt x="18" y="159"/>
                        <a:pt x="20" y="157"/>
                      </a:cubicBezTo>
                      <a:cubicBezTo>
                        <a:pt x="157" y="19"/>
                        <a:pt x="157" y="19"/>
                        <a:pt x="157" y="19"/>
                      </a:cubicBezTo>
                      <a:cubicBezTo>
                        <a:pt x="159" y="17"/>
                        <a:pt x="162" y="17"/>
                        <a:pt x="163" y="17"/>
                      </a:cubicBezTo>
                      <a:cubicBezTo>
                        <a:pt x="164" y="17"/>
                        <a:pt x="167" y="17"/>
                        <a:pt x="168" y="19"/>
                      </a:cubicBezTo>
                      <a:cubicBezTo>
                        <a:pt x="306" y="157"/>
                        <a:pt x="306" y="157"/>
                        <a:pt x="306" y="157"/>
                      </a:cubicBezTo>
                      <a:cubicBezTo>
                        <a:pt x="308" y="159"/>
                        <a:pt x="309" y="161"/>
                        <a:pt x="309" y="163"/>
                      </a:cubicBezTo>
                      <a:cubicBezTo>
                        <a:pt x="309" y="164"/>
                        <a:pt x="308" y="166"/>
                        <a:pt x="306" y="168"/>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46" name="TextBox 45"/>
            <p:cNvSpPr txBox="1"/>
            <p:nvPr/>
          </p:nvSpPr>
          <p:spPr>
            <a:xfrm>
              <a:off x="6371735" y="4585647"/>
              <a:ext cx="1189156" cy="368686"/>
            </a:xfrm>
            <a:prstGeom prst="rect">
              <a:avLst/>
            </a:prstGeom>
            <a:noFill/>
          </p:spPr>
          <p:txBody>
            <a:bodyPr wrap="square" rtlCol="0" anchor="ctr">
              <a:spAutoFit/>
            </a:bodyPr>
            <a:lstStyle/>
            <a:p>
              <a:pPr algn="ctr"/>
              <a:r>
                <a:rPr lang="en-US" sz="1200" kern="0" dirty="0" smtClean="0">
                  <a:latin typeface="Arial" panose="020B0604020202020204" pitchFamily="34" charset="0"/>
                  <a:cs typeface="Arial" panose="020B0604020202020204" pitchFamily="34" charset="0"/>
                </a:rPr>
                <a:t>1990s</a:t>
              </a:r>
              <a:endParaRPr lang="en-US" sz="1200" dirty="0"/>
            </a:p>
          </p:txBody>
        </p:sp>
      </p:grpSp>
      <p:sp>
        <p:nvSpPr>
          <p:cNvPr id="52" name="Title 1"/>
          <p:cNvSpPr>
            <a:spLocks noGrp="1"/>
          </p:cNvSpPr>
          <p:nvPr>
            <p:ph type="title"/>
          </p:nvPr>
        </p:nvSpPr>
        <p:spPr>
          <a:xfrm>
            <a:off x="540976" y="331965"/>
            <a:ext cx="11121296" cy="811036"/>
          </a:xfrm>
        </p:spPr>
        <p:txBody>
          <a:bodyPr/>
          <a:lstStyle/>
          <a:p>
            <a:pPr algn="r"/>
            <a:r>
              <a:rPr lang="en-US" smtClean="0"/>
              <a:t>Key Considerations</a:t>
            </a:r>
            <a:endParaRPr lang="en-US" dirty="0"/>
          </a:p>
        </p:txBody>
      </p:sp>
    </p:spTree>
    <p:extLst>
      <p:ext uri="{BB962C8B-B14F-4D97-AF65-F5344CB8AC3E}">
        <p14:creationId xmlns:p14="http://schemas.microsoft.com/office/powerpoint/2010/main" val="964992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Slide Number Placeholder 2"/>
          <p:cNvSpPr>
            <a:spLocks noGrp="1"/>
          </p:cNvSpPr>
          <p:nvPr>
            <p:ph type="sldNum" sz="quarter" idx="19"/>
          </p:nvPr>
        </p:nvSpPr>
        <p:spPr/>
        <p:txBody>
          <a:bodyPr/>
          <a:lstStyle/>
          <a:p>
            <a:fld id="{761E0F2E-4DC0-BB41-853A-E92710F05ADB}" type="slidenum">
              <a:rPr lang="uk-UA" altLang="en-US" smtClean="0"/>
              <a:pPr/>
              <a:t>3</a:t>
            </a:fld>
            <a:endParaRPr lang="uk-UA" altLang="en-US" dirty="0"/>
          </a:p>
        </p:txBody>
      </p:sp>
      <p:grpSp>
        <p:nvGrpSpPr>
          <p:cNvPr id="5" name="Group 4"/>
          <p:cNvGrpSpPr/>
          <p:nvPr/>
        </p:nvGrpSpPr>
        <p:grpSpPr>
          <a:xfrm>
            <a:off x="899410" y="1398013"/>
            <a:ext cx="10926830" cy="4928554"/>
            <a:chOff x="899410" y="1487953"/>
            <a:chExt cx="10926830" cy="4928554"/>
          </a:xfrm>
        </p:grpSpPr>
        <p:sp>
          <p:nvSpPr>
            <p:cNvPr id="82" name="TextBox 81"/>
            <p:cNvSpPr txBox="1"/>
            <p:nvPr/>
          </p:nvSpPr>
          <p:spPr>
            <a:xfrm>
              <a:off x="7488482" y="4761748"/>
              <a:ext cx="3622121" cy="707886"/>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Emerging Economy </a:t>
              </a:r>
              <a:r>
                <a:rPr lang="en-US" sz="2000" dirty="0" smtClean="0">
                  <a:solidFill>
                    <a:schemeClr val="tx1">
                      <a:lumMod val="75000"/>
                      <a:lumOff val="25000"/>
                    </a:schemeClr>
                  </a:solidFill>
                  <a:latin typeface="Hind" charset="0"/>
                  <a:ea typeface="Hind" charset="0"/>
                  <a:cs typeface="Hind" charset="0"/>
                </a:rPr>
                <a:t>and </a:t>
              </a:r>
              <a:r>
                <a:rPr lang="en-US" sz="2000" dirty="0" smtClean="0">
                  <a:solidFill>
                    <a:schemeClr val="tx1">
                      <a:lumMod val="75000"/>
                      <a:lumOff val="25000"/>
                    </a:schemeClr>
                  </a:solidFill>
                  <a:latin typeface="Hind" charset="0"/>
                  <a:ea typeface="Hind" charset="0"/>
                  <a:cs typeface="Hind" charset="0"/>
                </a:rPr>
                <a:t>Development Issues</a:t>
              </a:r>
              <a:endParaRPr lang="en-US" sz="2000" dirty="0">
                <a:solidFill>
                  <a:schemeClr val="tx1">
                    <a:lumMod val="75000"/>
                    <a:lumOff val="25000"/>
                  </a:schemeClr>
                </a:solidFill>
                <a:latin typeface="Hind" charset="0"/>
                <a:ea typeface="Hind" charset="0"/>
                <a:cs typeface="Hind" charset="0"/>
              </a:endParaRPr>
            </a:p>
          </p:txBody>
        </p:sp>
        <p:grpSp>
          <p:nvGrpSpPr>
            <p:cNvPr id="7" name="Group 6"/>
            <p:cNvGrpSpPr/>
            <p:nvPr/>
          </p:nvGrpSpPr>
          <p:grpSpPr>
            <a:xfrm>
              <a:off x="4146626" y="1611218"/>
              <a:ext cx="1553379" cy="1793707"/>
              <a:chOff x="3808412" y="1828800"/>
              <a:chExt cx="1791034" cy="2068130"/>
            </a:xfrm>
          </p:grpSpPr>
          <p:sp>
            <p:nvSpPr>
              <p:cNvPr id="8" name="Freeform 5"/>
              <p:cNvSpPr>
                <a:spLocks/>
              </p:cNvSpPr>
              <p:nvPr/>
            </p:nvSpPr>
            <p:spPr bwMode="auto">
              <a:xfrm>
                <a:off x="4703929"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6"/>
              <p:cNvSpPr>
                <a:spLocks/>
              </p:cNvSpPr>
              <p:nvPr/>
            </p:nvSpPr>
            <p:spPr bwMode="auto">
              <a:xfrm>
                <a:off x="4703929"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7"/>
              <p:cNvSpPr>
                <a:spLocks/>
              </p:cNvSpPr>
              <p:nvPr/>
            </p:nvSpPr>
            <p:spPr bwMode="auto">
              <a:xfrm>
                <a:off x="3808412"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8"/>
              <p:cNvSpPr>
                <a:spLocks/>
              </p:cNvSpPr>
              <p:nvPr/>
            </p:nvSpPr>
            <p:spPr bwMode="auto">
              <a:xfrm>
                <a:off x="3808412"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9"/>
              <p:cNvSpPr>
                <a:spLocks/>
              </p:cNvSpPr>
              <p:nvPr/>
            </p:nvSpPr>
            <p:spPr bwMode="auto">
              <a:xfrm>
                <a:off x="4703929"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10"/>
              <p:cNvSpPr>
                <a:spLocks/>
              </p:cNvSpPr>
              <p:nvPr/>
            </p:nvSpPr>
            <p:spPr bwMode="auto">
              <a:xfrm>
                <a:off x="3808412"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4" name="Group 13"/>
            <p:cNvGrpSpPr/>
            <p:nvPr/>
          </p:nvGrpSpPr>
          <p:grpSpPr>
            <a:xfrm>
              <a:off x="5700005" y="1611218"/>
              <a:ext cx="1553379" cy="1793707"/>
              <a:chOff x="5599446" y="1828800"/>
              <a:chExt cx="1791034" cy="2068130"/>
            </a:xfrm>
          </p:grpSpPr>
          <p:sp>
            <p:nvSpPr>
              <p:cNvPr id="15" name="Freeform 5"/>
              <p:cNvSpPr>
                <a:spLocks/>
              </p:cNvSpPr>
              <p:nvPr/>
            </p:nvSpPr>
            <p:spPr bwMode="auto">
              <a:xfrm>
                <a:off x="6494963" y="182880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 name="Freeform 6"/>
              <p:cNvSpPr>
                <a:spLocks/>
              </p:cNvSpPr>
              <p:nvPr/>
            </p:nvSpPr>
            <p:spPr bwMode="auto">
              <a:xfrm>
                <a:off x="6494963" y="234646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7"/>
              <p:cNvSpPr>
                <a:spLocks/>
              </p:cNvSpPr>
              <p:nvPr/>
            </p:nvSpPr>
            <p:spPr bwMode="auto">
              <a:xfrm>
                <a:off x="5599446" y="182880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8"/>
              <p:cNvSpPr>
                <a:spLocks/>
              </p:cNvSpPr>
              <p:nvPr/>
            </p:nvSpPr>
            <p:spPr bwMode="auto">
              <a:xfrm>
                <a:off x="5599446" y="234646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9"/>
              <p:cNvSpPr>
                <a:spLocks/>
              </p:cNvSpPr>
              <p:nvPr/>
            </p:nvSpPr>
            <p:spPr bwMode="auto">
              <a:xfrm>
                <a:off x="6494963" y="286286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10"/>
              <p:cNvSpPr>
                <a:spLocks/>
              </p:cNvSpPr>
              <p:nvPr/>
            </p:nvSpPr>
            <p:spPr bwMode="auto">
              <a:xfrm>
                <a:off x="5599446" y="286286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21" name="Group 20"/>
            <p:cNvGrpSpPr/>
            <p:nvPr/>
          </p:nvGrpSpPr>
          <p:grpSpPr>
            <a:xfrm>
              <a:off x="4926068" y="2957775"/>
              <a:ext cx="1553379" cy="1793707"/>
              <a:chOff x="4707103" y="3381370"/>
              <a:chExt cx="1791034" cy="2068130"/>
            </a:xfrm>
          </p:grpSpPr>
          <p:sp>
            <p:nvSpPr>
              <p:cNvPr id="22" name="Freeform 5"/>
              <p:cNvSpPr>
                <a:spLocks/>
              </p:cNvSpPr>
              <p:nvPr/>
            </p:nvSpPr>
            <p:spPr bwMode="auto">
              <a:xfrm>
                <a:off x="5602620" y="338137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6"/>
              <p:cNvSpPr>
                <a:spLocks/>
              </p:cNvSpPr>
              <p:nvPr/>
            </p:nvSpPr>
            <p:spPr bwMode="auto">
              <a:xfrm>
                <a:off x="5602620" y="389903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7"/>
              <p:cNvSpPr>
                <a:spLocks/>
              </p:cNvSpPr>
              <p:nvPr/>
            </p:nvSpPr>
            <p:spPr bwMode="auto">
              <a:xfrm>
                <a:off x="4707103" y="338137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8"/>
              <p:cNvSpPr>
                <a:spLocks/>
              </p:cNvSpPr>
              <p:nvPr/>
            </p:nvSpPr>
            <p:spPr bwMode="auto">
              <a:xfrm>
                <a:off x="4707103" y="389903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9"/>
              <p:cNvSpPr>
                <a:spLocks/>
              </p:cNvSpPr>
              <p:nvPr/>
            </p:nvSpPr>
            <p:spPr bwMode="auto">
              <a:xfrm>
                <a:off x="5602620" y="441543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7" name="Freeform 10"/>
              <p:cNvSpPr>
                <a:spLocks/>
              </p:cNvSpPr>
              <p:nvPr/>
            </p:nvSpPr>
            <p:spPr bwMode="auto">
              <a:xfrm>
                <a:off x="4707103" y="441543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28" name="Group 27"/>
            <p:cNvGrpSpPr/>
            <p:nvPr/>
          </p:nvGrpSpPr>
          <p:grpSpPr>
            <a:xfrm>
              <a:off x="6479447" y="2957775"/>
              <a:ext cx="1553379" cy="1793707"/>
              <a:chOff x="6498137" y="3381370"/>
              <a:chExt cx="1791034" cy="2068130"/>
            </a:xfrm>
          </p:grpSpPr>
          <p:sp>
            <p:nvSpPr>
              <p:cNvPr id="29" name="Freeform 5"/>
              <p:cNvSpPr>
                <a:spLocks/>
              </p:cNvSpPr>
              <p:nvPr/>
            </p:nvSpPr>
            <p:spPr bwMode="auto">
              <a:xfrm>
                <a:off x="7393654" y="3381370"/>
                <a:ext cx="895517" cy="1034065"/>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Freeform 6"/>
              <p:cNvSpPr>
                <a:spLocks/>
              </p:cNvSpPr>
              <p:nvPr/>
            </p:nvSpPr>
            <p:spPr bwMode="auto">
              <a:xfrm>
                <a:off x="7393654" y="3899032"/>
                <a:ext cx="895517" cy="1032805"/>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Freeform 7"/>
              <p:cNvSpPr>
                <a:spLocks/>
              </p:cNvSpPr>
              <p:nvPr/>
            </p:nvSpPr>
            <p:spPr bwMode="auto">
              <a:xfrm>
                <a:off x="6498137" y="3381370"/>
                <a:ext cx="895517" cy="1034065"/>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8"/>
              <p:cNvSpPr>
                <a:spLocks/>
              </p:cNvSpPr>
              <p:nvPr/>
            </p:nvSpPr>
            <p:spPr bwMode="auto">
              <a:xfrm>
                <a:off x="6498137" y="3899032"/>
                <a:ext cx="895517" cy="1032805"/>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9"/>
              <p:cNvSpPr>
                <a:spLocks/>
              </p:cNvSpPr>
              <p:nvPr/>
            </p:nvSpPr>
            <p:spPr bwMode="auto">
              <a:xfrm>
                <a:off x="7393654" y="4415435"/>
                <a:ext cx="895517" cy="1034065"/>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Freeform 10"/>
              <p:cNvSpPr>
                <a:spLocks/>
              </p:cNvSpPr>
              <p:nvPr/>
            </p:nvSpPr>
            <p:spPr bwMode="auto">
              <a:xfrm>
                <a:off x="6498137" y="4415435"/>
                <a:ext cx="895517" cy="1034065"/>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35" name="Oval 34"/>
            <p:cNvSpPr/>
            <p:nvPr/>
          </p:nvSpPr>
          <p:spPr>
            <a:xfrm>
              <a:off x="4475436" y="2060192"/>
              <a:ext cx="895760" cy="895760"/>
            </a:xfrm>
            <a:prstGeom prst="ellipse">
              <a:avLst/>
            </a:prstGeom>
            <a:solidFill>
              <a:schemeClr val="tx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Oval 35"/>
            <p:cNvSpPr/>
            <p:nvPr/>
          </p:nvSpPr>
          <p:spPr>
            <a:xfrm>
              <a:off x="6028814" y="2060192"/>
              <a:ext cx="895760" cy="895760"/>
            </a:xfrm>
            <a:prstGeom prst="ellipse">
              <a:avLst/>
            </a:prstGeom>
            <a:solidFill>
              <a:schemeClr val="accent1">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Oval 36"/>
            <p:cNvSpPr/>
            <p:nvPr/>
          </p:nvSpPr>
          <p:spPr>
            <a:xfrm>
              <a:off x="6808257" y="3406749"/>
              <a:ext cx="895760" cy="895760"/>
            </a:xfrm>
            <a:prstGeom prst="ellipse">
              <a:avLst/>
            </a:prstGeom>
            <a:solidFill>
              <a:schemeClr val="accent3">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Oval 37"/>
            <p:cNvSpPr/>
            <p:nvPr/>
          </p:nvSpPr>
          <p:spPr>
            <a:xfrm>
              <a:off x="5254878" y="3406749"/>
              <a:ext cx="895760" cy="895760"/>
            </a:xfrm>
            <a:prstGeom prst="ellipse">
              <a:avLst/>
            </a:prstGeom>
            <a:solidFill>
              <a:schemeClr val="accent2">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2" name="Group 51"/>
            <p:cNvGrpSpPr/>
            <p:nvPr/>
          </p:nvGrpSpPr>
          <p:grpSpPr>
            <a:xfrm>
              <a:off x="7043724" y="3643474"/>
              <a:ext cx="424825" cy="422311"/>
              <a:chOff x="8304213" y="3406775"/>
              <a:chExt cx="536575" cy="533400"/>
            </a:xfrm>
            <a:solidFill>
              <a:schemeClr val="accent3">
                <a:lumMod val="50000"/>
              </a:schemeClr>
            </a:solidFill>
          </p:grpSpPr>
          <p:sp>
            <p:nvSpPr>
              <p:cNvPr id="53" name="Freeform 55"/>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Freeform 56"/>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Freeform 57"/>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Freeform 58"/>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Freeform 59"/>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Freeform 60"/>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65" name="TextBox 64"/>
            <p:cNvSpPr txBox="1"/>
            <p:nvPr/>
          </p:nvSpPr>
          <p:spPr>
            <a:xfrm>
              <a:off x="7544873" y="1821654"/>
              <a:ext cx="4116902" cy="830997"/>
            </a:xfrm>
            <a:prstGeom prst="rect">
              <a:avLst/>
            </a:prstGeom>
            <a:noFill/>
          </p:spPr>
          <p:txBody>
            <a:bodyPr wrap="square" rtlCol="0">
              <a:spAutoFit/>
            </a:bodyPr>
            <a:lstStyle/>
            <a:p>
              <a:r>
                <a:rPr lang="en-US" sz="1600" kern="0" dirty="0" smtClean="0">
                  <a:solidFill>
                    <a:schemeClr val="tx1">
                      <a:lumMod val="75000"/>
                      <a:lumOff val="25000"/>
                    </a:schemeClr>
                  </a:solidFill>
                  <a:latin typeface="+mj-lt"/>
                  <a:ea typeface="Hind" charset="0"/>
                  <a:cs typeface="Hind" charset="0"/>
                </a:rPr>
                <a:t>Strategies need to </a:t>
              </a:r>
              <a:r>
                <a:rPr lang="en-US" sz="1600" kern="0" dirty="0">
                  <a:solidFill>
                    <a:schemeClr val="tx1">
                      <a:lumMod val="75000"/>
                      <a:lumOff val="25000"/>
                    </a:schemeClr>
                  </a:solidFill>
                  <a:latin typeface="+mj-lt"/>
                  <a:ea typeface="Hind" charset="0"/>
                  <a:cs typeface="Hind" charset="0"/>
                </a:rPr>
                <a:t>be developed that promote transparency, fairness, and user choice in data collection and </a:t>
              </a:r>
              <a:r>
                <a:rPr lang="en-US" sz="1600" kern="0" dirty="0" smtClean="0">
                  <a:solidFill>
                    <a:schemeClr val="tx1">
                      <a:lumMod val="75000"/>
                      <a:lumOff val="25000"/>
                    </a:schemeClr>
                  </a:solidFill>
                  <a:latin typeface="+mj-lt"/>
                  <a:ea typeface="Hind" charset="0"/>
                  <a:cs typeface="Hind" charset="0"/>
                </a:rPr>
                <a:t>handling.</a:t>
              </a:r>
              <a:endParaRPr lang="en-US" sz="1600" dirty="0">
                <a:solidFill>
                  <a:schemeClr val="tx1">
                    <a:lumMod val="75000"/>
                    <a:lumOff val="25000"/>
                  </a:schemeClr>
                </a:solidFill>
                <a:latin typeface="+mj-lt"/>
                <a:ea typeface="Hind" charset="0"/>
                <a:cs typeface="Hind" charset="0"/>
              </a:endParaRPr>
            </a:p>
          </p:txBody>
        </p:sp>
        <p:sp>
          <p:nvSpPr>
            <p:cNvPr id="66" name="TextBox 65"/>
            <p:cNvSpPr txBox="1"/>
            <p:nvPr/>
          </p:nvSpPr>
          <p:spPr>
            <a:xfrm>
              <a:off x="7544872" y="1487953"/>
              <a:ext cx="2849891" cy="400110"/>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Privacy</a:t>
              </a:r>
              <a:endParaRPr lang="en-US" sz="2000" dirty="0">
                <a:solidFill>
                  <a:schemeClr val="tx1">
                    <a:lumMod val="75000"/>
                    <a:lumOff val="25000"/>
                  </a:schemeClr>
                </a:solidFill>
                <a:latin typeface="Hind" charset="0"/>
                <a:ea typeface="Hind" charset="0"/>
                <a:cs typeface="Hind" charset="0"/>
              </a:endParaRPr>
            </a:p>
          </p:txBody>
        </p:sp>
        <p:sp>
          <p:nvSpPr>
            <p:cNvPr id="67" name="TextBox 66"/>
            <p:cNvSpPr txBox="1"/>
            <p:nvPr/>
          </p:nvSpPr>
          <p:spPr>
            <a:xfrm>
              <a:off x="1025197" y="2326859"/>
              <a:ext cx="2858475" cy="830997"/>
            </a:xfrm>
            <a:prstGeom prst="rect">
              <a:avLst/>
            </a:prstGeom>
            <a:noFill/>
          </p:spPr>
          <p:txBody>
            <a:bodyPr wrap="square" rtlCol="0">
              <a:spAutoFit/>
            </a:bodyPr>
            <a:lstStyle/>
            <a:p>
              <a:pPr algn="r"/>
              <a:r>
                <a:rPr lang="en-US" sz="1600" kern="0" dirty="0" smtClean="0">
                  <a:solidFill>
                    <a:schemeClr val="tx1">
                      <a:lumMod val="75000"/>
                      <a:lumOff val="25000"/>
                    </a:schemeClr>
                  </a:solidFill>
                  <a:latin typeface="+mj-lt"/>
                  <a:ea typeface="Hind" charset="0"/>
                  <a:cs typeface="Hind" charset="0"/>
                </a:rPr>
                <a:t>How to ensure robust and lifelong security in </a:t>
              </a:r>
              <a:r>
                <a:rPr lang="en-US" sz="1600" kern="0" dirty="0" err="1" smtClean="0">
                  <a:solidFill>
                    <a:schemeClr val="tx1">
                      <a:lumMod val="75000"/>
                      <a:lumOff val="25000"/>
                    </a:schemeClr>
                  </a:solidFill>
                  <a:latin typeface="+mj-lt"/>
                  <a:ea typeface="Hind" charset="0"/>
                  <a:cs typeface="Hind" charset="0"/>
                </a:rPr>
                <a:t>IoT</a:t>
              </a:r>
              <a:r>
                <a:rPr lang="en-US" sz="1600" kern="0" dirty="0" smtClean="0">
                  <a:solidFill>
                    <a:schemeClr val="tx1">
                      <a:lumMod val="75000"/>
                      <a:lumOff val="25000"/>
                    </a:schemeClr>
                  </a:solidFill>
                  <a:latin typeface="+mj-lt"/>
                  <a:ea typeface="Hind" charset="0"/>
                  <a:cs typeface="Hind" charset="0"/>
                </a:rPr>
                <a:t> products and services?</a:t>
              </a:r>
              <a:endParaRPr lang="en-US" sz="1600" dirty="0">
                <a:solidFill>
                  <a:schemeClr val="tx1">
                    <a:lumMod val="75000"/>
                    <a:lumOff val="25000"/>
                  </a:schemeClr>
                </a:solidFill>
                <a:latin typeface="+mj-lt"/>
                <a:ea typeface="Hind" charset="0"/>
                <a:cs typeface="Hind" charset="0"/>
              </a:endParaRPr>
            </a:p>
          </p:txBody>
        </p:sp>
        <p:sp>
          <p:nvSpPr>
            <p:cNvPr id="68" name="TextBox 67"/>
            <p:cNvSpPr txBox="1"/>
            <p:nvPr/>
          </p:nvSpPr>
          <p:spPr>
            <a:xfrm>
              <a:off x="1025198" y="1993157"/>
              <a:ext cx="2849891" cy="400110"/>
            </a:xfrm>
            <a:prstGeom prst="rect">
              <a:avLst/>
            </a:prstGeom>
            <a:noFill/>
          </p:spPr>
          <p:txBody>
            <a:bodyPr wrap="square" rtlCol="0">
              <a:spAutoFit/>
            </a:bodyPr>
            <a:lstStyle/>
            <a:p>
              <a:pPr algn="r"/>
              <a:r>
                <a:rPr lang="en-US" sz="2000" dirty="0" smtClean="0">
                  <a:solidFill>
                    <a:schemeClr val="tx1">
                      <a:lumMod val="75000"/>
                      <a:lumOff val="25000"/>
                    </a:schemeClr>
                  </a:solidFill>
                  <a:latin typeface="Hind" charset="0"/>
                  <a:ea typeface="Hind" charset="0"/>
                  <a:cs typeface="Hind" charset="0"/>
                </a:rPr>
                <a:t>Security</a:t>
              </a:r>
              <a:endParaRPr lang="en-US" sz="2000" dirty="0">
                <a:solidFill>
                  <a:schemeClr val="tx1">
                    <a:lumMod val="75000"/>
                    <a:lumOff val="25000"/>
                  </a:schemeClr>
                </a:solidFill>
                <a:latin typeface="Hind" charset="0"/>
                <a:ea typeface="Hind" charset="0"/>
                <a:cs typeface="Hind" charset="0"/>
              </a:endParaRPr>
            </a:p>
          </p:txBody>
        </p:sp>
        <p:sp>
          <p:nvSpPr>
            <p:cNvPr id="69" name="TextBox 68"/>
            <p:cNvSpPr txBox="1"/>
            <p:nvPr/>
          </p:nvSpPr>
          <p:spPr>
            <a:xfrm>
              <a:off x="8260712" y="3486752"/>
              <a:ext cx="3565528" cy="1077218"/>
            </a:xfrm>
            <a:prstGeom prst="rect">
              <a:avLst/>
            </a:prstGeom>
            <a:noFill/>
          </p:spPr>
          <p:txBody>
            <a:bodyPr wrap="square" rtlCol="0">
              <a:spAutoFit/>
            </a:bodyPr>
            <a:lstStyle/>
            <a:p>
              <a:r>
                <a:rPr lang="en-US" sz="1600" kern="0" dirty="0" smtClean="0">
                  <a:solidFill>
                    <a:schemeClr val="tx1">
                      <a:lumMod val="75000"/>
                      <a:lumOff val="25000"/>
                    </a:schemeClr>
                  </a:solidFill>
                  <a:latin typeface="+mj-lt"/>
                  <a:ea typeface="Hind" charset="0"/>
                  <a:cs typeface="Hind" charset="0"/>
                </a:rPr>
                <a:t>The </a:t>
              </a:r>
              <a:r>
                <a:rPr lang="en-US" sz="1600" kern="0" dirty="0">
                  <a:solidFill>
                    <a:schemeClr val="tx1">
                      <a:lumMod val="75000"/>
                      <a:lumOff val="25000"/>
                    </a:schemeClr>
                  </a:solidFill>
                  <a:latin typeface="+mj-lt"/>
                  <a:ea typeface="Hind" charset="0"/>
                  <a:cs typeface="Hind" charset="0"/>
                </a:rPr>
                <a:t>rapid rate of change in </a:t>
              </a:r>
              <a:r>
                <a:rPr lang="en-US" sz="1600" kern="0" dirty="0" err="1">
                  <a:solidFill>
                    <a:schemeClr val="tx1">
                      <a:lumMod val="75000"/>
                      <a:lumOff val="25000"/>
                    </a:schemeClr>
                  </a:solidFill>
                  <a:latin typeface="+mj-lt"/>
                  <a:ea typeface="Hind" charset="0"/>
                  <a:cs typeface="Hind" charset="0"/>
                </a:rPr>
                <a:t>IoT</a:t>
              </a:r>
              <a:r>
                <a:rPr lang="en-US" sz="1600" kern="0" dirty="0">
                  <a:solidFill>
                    <a:schemeClr val="tx1">
                      <a:lumMod val="75000"/>
                      <a:lumOff val="25000"/>
                    </a:schemeClr>
                  </a:solidFill>
                  <a:latin typeface="+mj-lt"/>
                  <a:ea typeface="Hind" charset="0"/>
                  <a:cs typeface="Hind" charset="0"/>
                </a:rPr>
                <a:t> technology could outpace the ability of associated policy, legal, and regulatory structures to adapt. </a:t>
              </a:r>
              <a:endParaRPr lang="en-US" sz="1600" dirty="0">
                <a:solidFill>
                  <a:schemeClr val="tx1">
                    <a:lumMod val="75000"/>
                    <a:lumOff val="25000"/>
                  </a:schemeClr>
                </a:solidFill>
                <a:latin typeface="+mj-lt"/>
                <a:ea typeface="Hind" charset="0"/>
                <a:cs typeface="Hind" charset="0"/>
              </a:endParaRPr>
            </a:p>
          </p:txBody>
        </p:sp>
        <p:sp>
          <p:nvSpPr>
            <p:cNvPr id="70" name="TextBox 69"/>
            <p:cNvSpPr txBox="1"/>
            <p:nvPr/>
          </p:nvSpPr>
          <p:spPr>
            <a:xfrm>
              <a:off x="8260712" y="2848251"/>
              <a:ext cx="2849891" cy="707886"/>
            </a:xfrm>
            <a:prstGeom prst="rect">
              <a:avLst/>
            </a:prstGeom>
            <a:noFill/>
          </p:spPr>
          <p:txBody>
            <a:bodyPr wrap="square" rtlCol="0">
              <a:spAutoFit/>
            </a:bodyPr>
            <a:lstStyle/>
            <a:p>
              <a:r>
                <a:rPr lang="en-US" sz="2000" dirty="0" smtClean="0">
                  <a:solidFill>
                    <a:schemeClr val="tx1">
                      <a:lumMod val="75000"/>
                      <a:lumOff val="25000"/>
                    </a:schemeClr>
                  </a:solidFill>
                  <a:latin typeface="Hind" charset="0"/>
                  <a:ea typeface="Hind" charset="0"/>
                  <a:cs typeface="Hind" charset="0"/>
                </a:rPr>
                <a:t>Regulatory, Legal, </a:t>
              </a:r>
              <a:r>
                <a:rPr lang="en-US" sz="2000" dirty="0" smtClean="0">
                  <a:solidFill>
                    <a:schemeClr val="tx1">
                      <a:lumMod val="75000"/>
                      <a:lumOff val="25000"/>
                    </a:schemeClr>
                  </a:solidFill>
                  <a:latin typeface="Hind" charset="0"/>
                  <a:ea typeface="Hind" charset="0"/>
                  <a:cs typeface="Hind" charset="0"/>
                </a:rPr>
                <a:t>and </a:t>
              </a:r>
              <a:r>
                <a:rPr lang="en-US" sz="2000" dirty="0" smtClean="0">
                  <a:solidFill>
                    <a:schemeClr val="tx1">
                      <a:lumMod val="75000"/>
                      <a:lumOff val="25000"/>
                    </a:schemeClr>
                  </a:solidFill>
                  <a:latin typeface="Hind" charset="0"/>
                  <a:ea typeface="Hind" charset="0"/>
                  <a:cs typeface="Hind" charset="0"/>
                </a:rPr>
                <a:t>Rights Issues</a:t>
              </a:r>
              <a:endParaRPr lang="en-US" sz="2000" dirty="0">
                <a:solidFill>
                  <a:schemeClr val="tx1">
                    <a:lumMod val="75000"/>
                    <a:lumOff val="25000"/>
                  </a:schemeClr>
                </a:solidFill>
                <a:latin typeface="Hind" charset="0"/>
                <a:ea typeface="Hind" charset="0"/>
                <a:cs typeface="Hind" charset="0"/>
              </a:endParaRPr>
            </a:p>
          </p:txBody>
        </p:sp>
        <p:sp>
          <p:nvSpPr>
            <p:cNvPr id="71" name="TextBox 70"/>
            <p:cNvSpPr txBox="1"/>
            <p:nvPr/>
          </p:nvSpPr>
          <p:spPr>
            <a:xfrm>
              <a:off x="899410" y="3769636"/>
              <a:ext cx="3794071" cy="1077218"/>
            </a:xfrm>
            <a:prstGeom prst="rect">
              <a:avLst/>
            </a:prstGeom>
            <a:noFill/>
          </p:spPr>
          <p:txBody>
            <a:bodyPr wrap="square" rtlCol="0">
              <a:spAutoFit/>
            </a:bodyPr>
            <a:lstStyle/>
            <a:p>
              <a:pPr algn="r"/>
              <a:r>
                <a:rPr lang="en-US" sz="1600" kern="0" dirty="0" smtClean="0">
                  <a:solidFill>
                    <a:schemeClr val="tx1">
                      <a:lumMod val="75000"/>
                      <a:lumOff val="25000"/>
                    </a:schemeClr>
                  </a:solidFill>
                  <a:latin typeface="+mj-lt"/>
                  <a:ea typeface="Hind" charset="0"/>
                  <a:cs typeface="Hind" charset="0"/>
                </a:rPr>
                <a:t>The voluntary use </a:t>
              </a:r>
              <a:r>
                <a:rPr lang="en-US" sz="1600" kern="0" dirty="0">
                  <a:solidFill>
                    <a:schemeClr val="tx1">
                      <a:lumMod val="75000"/>
                      <a:lumOff val="25000"/>
                    </a:schemeClr>
                  </a:solidFill>
                  <a:latin typeface="+mj-lt"/>
                  <a:ea typeface="Hind" charset="0"/>
                  <a:cs typeface="Hind" charset="0"/>
                </a:rPr>
                <a:t>of </a:t>
              </a:r>
              <a:r>
                <a:rPr lang="en-US" sz="1600" kern="0" dirty="0" smtClean="0">
                  <a:solidFill>
                    <a:schemeClr val="tx1">
                      <a:lumMod val="75000"/>
                      <a:lumOff val="25000"/>
                    </a:schemeClr>
                  </a:solidFill>
                  <a:latin typeface="+mj-lt"/>
                  <a:ea typeface="Hind" charset="0"/>
                  <a:cs typeface="Hind" charset="0"/>
                </a:rPr>
                <a:t>open, interoperable, </a:t>
              </a:r>
              <a:r>
                <a:rPr lang="en-US" sz="1600" kern="0" dirty="0">
                  <a:solidFill>
                    <a:schemeClr val="tx1">
                      <a:lumMod val="75000"/>
                      <a:lumOff val="25000"/>
                    </a:schemeClr>
                  </a:solidFill>
                  <a:latin typeface="+mj-lt"/>
                  <a:ea typeface="Hind" charset="0"/>
                  <a:cs typeface="Hind" charset="0"/>
                </a:rPr>
                <a:t>and widely available standards as technical building blocks for </a:t>
              </a:r>
              <a:r>
                <a:rPr lang="en-US" sz="1600" kern="0" dirty="0" err="1">
                  <a:solidFill>
                    <a:schemeClr val="tx1">
                      <a:lumMod val="75000"/>
                      <a:lumOff val="25000"/>
                    </a:schemeClr>
                  </a:solidFill>
                  <a:latin typeface="+mj-lt"/>
                  <a:ea typeface="Hind" charset="0"/>
                  <a:cs typeface="Hind" charset="0"/>
                </a:rPr>
                <a:t>IoT</a:t>
              </a:r>
              <a:r>
                <a:rPr lang="en-US" sz="1600" kern="0" dirty="0">
                  <a:solidFill>
                    <a:schemeClr val="tx1">
                      <a:lumMod val="75000"/>
                      <a:lumOff val="25000"/>
                    </a:schemeClr>
                  </a:solidFill>
                  <a:latin typeface="+mj-lt"/>
                  <a:ea typeface="Hind" charset="0"/>
                  <a:cs typeface="Hind" charset="0"/>
                </a:rPr>
                <a:t> devices </a:t>
              </a:r>
              <a:r>
                <a:rPr lang="en-US" sz="1600" kern="0" dirty="0" smtClean="0">
                  <a:solidFill>
                    <a:schemeClr val="tx1">
                      <a:lumMod val="75000"/>
                      <a:lumOff val="25000"/>
                    </a:schemeClr>
                  </a:solidFill>
                  <a:latin typeface="+mj-lt"/>
                  <a:ea typeface="Hind" charset="0"/>
                  <a:cs typeface="Hind" charset="0"/>
                </a:rPr>
                <a:t>will deliver greater benefits.</a:t>
              </a:r>
              <a:endParaRPr lang="en-US" sz="1600" kern="0" dirty="0">
                <a:solidFill>
                  <a:schemeClr val="tx1">
                    <a:lumMod val="75000"/>
                    <a:lumOff val="25000"/>
                  </a:schemeClr>
                </a:solidFill>
                <a:latin typeface="+mj-lt"/>
                <a:ea typeface="Hind" charset="0"/>
                <a:cs typeface="Hind" charset="0"/>
              </a:endParaRPr>
            </a:p>
          </p:txBody>
        </p:sp>
        <p:sp>
          <p:nvSpPr>
            <p:cNvPr id="72" name="TextBox 71"/>
            <p:cNvSpPr txBox="1"/>
            <p:nvPr/>
          </p:nvSpPr>
          <p:spPr>
            <a:xfrm>
              <a:off x="1085157" y="3161614"/>
              <a:ext cx="3599741" cy="707886"/>
            </a:xfrm>
            <a:prstGeom prst="rect">
              <a:avLst/>
            </a:prstGeom>
            <a:noFill/>
          </p:spPr>
          <p:txBody>
            <a:bodyPr wrap="square" rtlCol="0">
              <a:spAutoFit/>
            </a:bodyPr>
            <a:lstStyle/>
            <a:p>
              <a:pPr algn="r"/>
              <a:r>
                <a:rPr lang="en-US" sz="2000" dirty="0" smtClean="0">
                  <a:solidFill>
                    <a:schemeClr val="tx1">
                      <a:lumMod val="75000"/>
                      <a:lumOff val="25000"/>
                    </a:schemeClr>
                  </a:solidFill>
                  <a:latin typeface="Hind" charset="0"/>
                  <a:ea typeface="Hind" charset="0"/>
                  <a:cs typeface="Hind" charset="0"/>
                </a:rPr>
                <a:t/>
              </a:r>
              <a:br>
                <a:rPr lang="en-US" sz="2000" dirty="0" smtClean="0">
                  <a:solidFill>
                    <a:schemeClr val="tx1">
                      <a:lumMod val="75000"/>
                      <a:lumOff val="25000"/>
                    </a:schemeClr>
                  </a:solidFill>
                  <a:latin typeface="Hind" charset="0"/>
                  <a:ea typeface="Hind" charset="0"/>
                  <a:cs typeface="Hind" charset="0"/>
                </a:rPr>
              </a:br>
              <a:r>
                <a:rPr lang="en-US" sz="2000" dirty="0" smtClean="0">
                  <a:solidFill>
                    <a:schemeClr val="tx1">
                      <a:lumMod val="75000"/>
                      <a:lumOff val="25000"/>
                    </a:schemeClr>
                  </a:solidFill>
                  <a:latin typeface="Hind" charset="0"/>
                  <a:ea typeface="Hind" charset="0"/>
                  <a:cs typeface="Hind" charset="0"/>
                </a:rPr>
                <a:t>Interoperability and </a:t>
              </a:r>
              <a:r>
                <a:rPr lang="en-US" sz="2000" dirty="0" smtClean="0">
                  <a:solidFill>
                    <a:schemeClr val="tx1">
                      <a:lumMod val="75000"/>
                      <a:lumOff val="25000"/>
                    </a:schemeClr>
                  </a:solidFill>
                  <a:latin typeface="Hind" charset="0"/>
                  <a:ea typeface="Hind" charset="0"/>
                  <a:cs typeface="Hind" charset="0"/>
                </a:rPr>
                <a:t>Standards</a:t>
              </a:r>
              <a:endParaRPr lang="en-US" sz="2000" dirty="0">
                <a:solidFill>
                  <a:schemeClr val="tx1">
                    <a:lumMod val="75000"/>
                    <a:lumOff val="25000"/>
                  </a:schemeClr>
                </a:solidFill>
                <a:latin typeface="Hind" charset="0"/>
                <a:ea typeface="Hind" charset="0"/>
                <a:cs typeface="Hind" charset="0"/>
              </a:endParaRPr>
            </a:p>
          </p:txBody>
        </p:sp>
        <p:sp>
          <p:nvSpPr>
            <p:cNvPr id="73" name="Freeform 5"/>
            <p:cNvSpPr>
              <a:spLocks/>
            </p:cNvSpPr>
            <p:nvPr/>
          </p:nvSpPr>
          <p:spPr bwMode="auto">
            <a:xfrm>
              <a:off x="6476694" y="4305294"/>
              <a:ext cx="776690" cy="896854"/>
            </a:xfrm>
            <a:custGeom>
              <a:avLst/>
              <a:gdLst>
                <a:gd name="T0" fmla="*/ 711 w 711"/>
                <a:gd name="T1" fmla="*/ 411 h 821"/>
                <a:gd name="T2" fmla="*/ 0 w 711"/>
                <a:gd name="T3" fmla="*/ 0 h 821"/>
                <a:gd name="T4" fmla="*/ 0 w 711"/>
                <a:gd name="T5" fmla="*/ 821 h 821"/>
                <a:gd name="T6" fmla="*/ 711 w 711"/>
                <a:gd name="T7" fmla="*/ 411 h 821"/>
              </a:gdLst>
              <a:ahLst/>
              <a:cxnLst>
                <a:cxn ang="0">
                  <a:pos x="T0" y="T1"/>
                </a:cxn>
                <a:cxn ang="0">
                  <a:pos x="T2" y="T3"/>
                </a:cxn>
                <a:cxn ang="0">
                  <a:pos x="T4" y="T5"/>
                </a:cxn>
                <a:cxn ang="0">
                  <a:pos x="T6" y="T7"/>
                </a:cxn>
              </a:cxnLst>
              <a:rect l="0" t="0" r="r" b="b"/>
              <a:pathLst>
                <a:path w="711" h="821">
                  <a:moveTo>
                    <a:pt x="711" y="411"/>
                  </a:moveTo>
                  <a:lnTo>
                    <a:pt x="0" y="0"/>
                  </a:lnTo>
                  <a:lnTo>
                    <a:pt x="0" y="821"/>
                  </a:lnTo>
                  <a:lnTo>
                    <a:pt x="711" y="411"/>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4" name="Freeform 6"/>
            <p:cNvSpPr>
              <a:spLocks/>
            </p:cNvSpPr>
            <p:nvPr/>
          </p:nvSpPr>
          <p:spPr bwMode="auto">
            <a:xfrm>
              <a:off x="6476694" y="4754267"/>
              <a:ext cx="776690" cy="895761"/>
            </a:xfrm>
            <a:custGeom>
              <a:avLst/>
              <a:gdLst>
                <a:gd name="T0" fmla="*/ 0 w 711"/>
                <a:gd name="T1" fmla="*/ 410 h 820"/>
                <a:gd name="T2" fmla="*/ 711 w 711"/>
                <a:gd name="T3" fmla="*/ 820 h 820"/>
                <a:gd name="T4" fmla="*/ 711 w 711"/>
                <a:gd name="T5" fmla="*/ 0 h 820"/>
                <a:gd name="T6" fmla="*/ 0 w 711"/>
                <a:gd name="T7" fmla="*/ 410 h 820"/>
              </a:gdLst>
              <a:ahLst/>
              <a:cxnLst>
                <a:cxn ang="0">
                  <a:pos x="T0" y="T1"/>
                </a:cxn>
                <a:cxn ang="0">
                  <a:pos x="T2" y="T3"/>
                </a:cxn>
                <a:cxn ang="0">
                  <a:pos x="T4" y="T5"/>
                </a:cxn>
                <a:cxn ang="0">
                  <a:pos x="T6" y="T7"/>
                </a:cxn>
              </a:cxnLst>
              <a:rect l="0" t="0" r="r" b="b"/>
              <a:pathLst>
                <a:path w="711" h="820">
                  <a:moveTo>
                    <a:pt x="0" y="410"/>
                  </a:moveTo>
                  <a:lnTo>
                    <a:pt x="711" y="820"/>
                  </a:lnTo>
                  <a:lnTo>
                    <a:pt x="711" y="0"/>
                  </a:lnTo>
                  <a:lnTo>
                    <a:pt x="0" y="410"/>
                  </a:ln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5" name="Freeform 7"/>
            <p:cNvSpPr>
              <a:spLocks/>
            </p:cNvSpPr>
            <p:nvPr/>
          </p:nvSpPr>
          <p:spPr bwMode="auto">
            <a:xfrm>
              <a:off x="5700004" y="4305294"/>
              <a:ext cx="776690" cy="896854"/>
            </a:xfrm>
            <a:custGeom>
              <a:avLst/>
              <a:gdLst>
                <a:gd name="T0" fmla="*/ 711 w 711"/>
                <a:gd name="T1" fmla="*/ 0 h 821"/>
                <a:gd name="T2" fmla="*/ 0 w 711"/>
                <a:gd name="T3" fmla="*/ 411 h 821"/>
                <a:gd name="T4" fmla="*/ 711 w 711"/>
                <a:gd name="T5" fmla="*/ 821 h 821"/>
                <a:gd name="T6" fmla="*/ 711 w 711"/>
                <a:gd name="T7" fmla="*/ 0 h 821"/>
              </a:gdLst>
              <a:ahLst/>
              <a:cxnLst>
                <a:cxn ang="0">
                  <a:pos x="T0" y="T1"/>
                </a:cxn>
                <a:cxn ang="0">
                  <a:pos x="T2" y="T3"/>
                </a:cxn>
                <a:cxn ang="0">
                  <a:pos x="T4" y="T5"/>
                </a:cxn>
                <a:cxn ang="0">
                  <a:pos x="T6" y="T7"/>
                </a:cxn>
              </a:cxnLst>
              <a:rect l="0" t="0" r="r" b="b"/>
              <a:pathLst>
                <a:path w="711" h="821">
                  <a:moveTo>
                    <a:pt x="711" y="0"/>
                  </a:moveTo>
                  <a:lnTo>
                    <a:pt x="0" y="411"/>
                  </a:lnTo>
                  <a:lnTo>
                    <a:pt x="711" y="821"/>
                  </a:lnTo>
                  <a:lnTo>
                    <a:pt x="711"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6" name="Freeform 8"/>
            <p:cNvSpPr>
              <a:spLocks/>
            </p:cNvSpPr>
            <p:nvPr/>
          </p:nvSpPr>
          <p:spPr bwMode="auto">
            <a:xfrm>
              <a:off x="5700004" y="4754267"/>
              <a:ext cx="776690" cy="895761"/>
            </a:xfrm>
            <a:custGeom>
              <a:avLst/>
              <a:gdLst>
                <a:gd name="T0" fmla="*/ 0 w 711"/>
                <a:gd name="T1" fmla="*/ 0 h 820"/>
                <a:gd name="T2" fmla="*/ 0 w 711"/>
                <a:gd name="T3" fmla="*/ 820 h 820"/>
                <a:gd name="T4" fmla="*/ 711 w 711"/>
                <a:gd name="T5" fmla="*/ 410 h 820"/>
                <a:gd name="T6" fmla="*/ 0 w 711"/>
                <a:gd name="T7" fmla="*/ 0 h 820"/>
              </a:gdLst>
              <a:ahLst/>
              <a:cxnLst>
                <a:cxn ang="0">
                  <a:pos x="T0" y="T1"/>
                </a:cxn>
                <a:cxn ang="0">
                  <a:pos x="T2" y="T3"/>
                </a:cxn>
                <a:cxn ang="0">
                  <a:pos x="T4" y="T5"/>
                </a:cxn>
                <a:cxn ang="0">
                  <a:pos x="T6" y="T7"/>
                </a:cxn>
              </a:cxnLst>
              <a:rect l="0" t="0" r="r" b="b"/>
              <a:pathLst>
                <a:path w="711" h="820">
                  <a:moveTo>
                    <a:pt x="0" y="0"/>
                  </a:moveTo>
                  <a:lnTo>
                    <a:pt x="0" y="820"/>
                  </a:lnTo>
                  <a:lnTo>
                    <a:pt x="711" y="410"/>
                  </a:lnTo>
                  <a:lnTo>
                    <a:pt x="0" y="0"/>
                  </a:ln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Freeform 9"/>
            <p:cNvSpPr>
              <a:spLocks/>
            </p:cNvSpPr>
            <p:nvPr/>
          </p:nvSpPr>
          <p:spPr bwMode="auto">
            <a:xfrm>
              <a:off x="6476694" y="5202148"/>
              <a:ext cx="776690" cy="896854"/>
            </a:xfrm>
            <a:custGeom>
              <a:avLst/>
              <a:gdLst>
                <a:gd name="T0" fmla="*/ 0 w 711"/>
                <a:gd name="T1" fmla="*/ 821 h 821"/>
                <a:gd name="T2" fmla="*/ 711 w 711"/>
                <a:gd name="T3" fmla="*/ 410 h 821"/>
                <a:gd name="T4" fmla="*/ 0 w 711"/>
                <a:gd name="T5" fmla="*/ 0 h 821"/>
                <a:gd name="T6" fmla="*/ 0 w 711"/>
                <a:gd name="T7" fmla="*/ 821 h 821"/>
              </a:gdLst>
              <a:ahLst/>
              <a:cxnLst>
                <a:cxn ang="0">
                  <a:pos x="T0" y="T1"/>
                </a:cxn>
                <a:cxn ang="0">
                  <a:pos x="T2" y="T3"/>
                </a:cxn>
                <a:cxn ang="0">
                  <a:pos x="T4" y="T5"/>
                </a:cxn>
                <a:cxn ang="0">
                  <a:pos x="T6" y="T7"/>
                </a:cxn>
              </a:cxnLst>
              <a:rect l="0" t="0" r="r" b="b"/>
              <a:pathLst>
                <a:path w="711" h="821">
                  <a:moveTo>
                    <a:pt x="0" y="821"/>
                  </a:moveTo>
                  <a:lnTo>
                    <a:pt x="711" y="410"/>
                  </a:lnTo>
                  <a:lnTo>
                    <a:pt x="0" y="0"/>
                  </a:lnTo>
                  <a:lnTo>
                    <a:pt x="0" y="821"/>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10"/>
            <p:cNvSpPr>
              <a:spLocks/>
            </p:cNvSpPr>
            <p:nvPr/>
          </p:nvSpPr>
          <p:spPr bwMode="auto">
            <a:xfrm>
              <a:off x="5700004" y="5202148"/>
              <a:ext cx="776690" cy="896854"/>
            </a:xfrm>
            <a:custGeom>
              <a:avLst/>
              <a:gdLst>
                <a:gd name="T0" fmla="*/ 0 w 711"/>
                <a:gd name="T1" fmla="*/ 410 h 821"/>
                <a:gd name="T2" fmla="*/ 711 w 711"/>
                <a:gd name="T3" fmla="*/ 821 h 821"/>
                <a:gd name="T4" fmla="*/ 711 w 711"/>
                <a:gd name="T5" fmla="*/ 0 h 821"/>
                <a:gd name="T6" fmla="*/ 0 w 711"/>
                <a:gd name="T7" fmla="*/ 410 h 821"/>
              </a:gdLst>
              <a:ahLst/>
              <a:cxnLst>
                <a:cxn ang="0">
                  <a:pos x="T0" y="T1"/>
                </a:cxn>
                <a:cxn ang="0">
                  <a:pos x="T2" y="T3"/>
                </a:cxn>
                <a:cxn ang="0">
                  <a:pos x="T4" y="T5"/>
                </a:cxn>
                <a:cxn ang="0">
                  <a:pos x="T6" y="T7"/>
                </a:cxn>
              </a:cxnLst>
              <a:rect l="0" t="0" r="r" b="b"/>
              <a:pathLst>
                <a:path w="711" h="821">
                  <a:moveTo>
                    <a:pt x="0" y="410"/>
                  </a:moveTo>
                  <a:lnTo>
                    <a:pt x="711" y="821"/>
                  </a:lnTo>
                  <a:lnTo>
                    <a:pt x="711" y="0"/>
                  </a:lnTo>
                  <a:lnTo>
                    <a:pt x="0" y="41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Oval 78"/>
            <p:cNvSpPr/>
            <p:nvPr/>
          </p:nvSpPr>
          <p:spPr>
            <a:xfrm>
              <a:off x="6028814" y="4754268"/>
              <a:ext cx="895760" cy="895760"/>
            </a:xfrm>
            <a:prstGeom prst="ellipse">
              <a:avLst/>
            </a:prstGeom>
            <a:solidFill>
              <a:schemeClr val="accent4">
                <a:lumMod val="20000"/>
                <a:lumOff val="8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TextBox 80"/>
            <p:cNvSpPr txBox="1"/>
            <p:nvPr/>
          </p:nvSpPr>
          <p:spPr>
            <a:xfrm>
              <a:off x="7488482" y="5339289"/>
              <a:ext cx="4038954" cy="1077218"/>
            </a:xfrm>
            <a:prstGeom prst="rect">
              <a:avLst/>
            </a:prstGeom>
            <a:noFill/>
          </p:spPr>
          <p:txBody>
            <a:bodyPr wrap="square" rtlCol="0">
              <a:spAutoFit/>
            </a:bodyPr>
            <a:lstStyle/>
            <a:p>
              <a:r>
                <a:rPr lang="en-US" sz="1600" kern="0" dirty="0">
                  <a:solidFill>
                    <a:schemeClr val="tx1">
                      <a:lumMod val="75000"/>
                      <a:lumOff val="25000"/>
                    </a:schemeClr>
                  </a:solidFill>
                  <a:latin typeface="+mj-lt"/>
                  <a:ea typeface="Hind" charset="0"/>
                  <a:cs typeface="Hind" charset="0"/>
                </a:rPr>
                <a:t>In order for the benefits </a:t>
              </a:r>
              <a:r>
                <a:rPr lang="en-US" sz="1600" kern="0">
                  <a:solidFill>
                    <a:schemeClr val="tx1">
                      <a:lumMod val="75000"/>
                      <a:lumOff val="25000"/>
                    </a:schemeClr>
                  </a:solidFill>
                  <a:latin typeface="+mj-lt"/>
                  <a:ea typeface="Hind" charset="0"/>
                  <a:cs typeface="Hind" charset="0"/>
                </a:rPr>
                <a:t>of </a:t>
              </a:r>
              <a:r>
                <a:rPr lang="en-US" sz="1600" kern="0" smtClean="0">
                  <a:solidFill>
                    <a:schemeClr val="tx1">
                      <a:lumMod val="75000"/>
                      <a:lumOff val="25000"/>
                    </a:schemeClr>
                  </a:solidFill>
                  <a:latin typeface="+mj-lt"/>
                  <a:ea typeface="Hind" charset="0"/>
                  <a:cs typeface="Hind" charset="0"/>
                </a:rPr>
                <a:t>the </a:t>
              </a:r>
              <a:r>
                <a:rPr lang="en-US" sz="1600" kern="0" dirty="0" err="1" smtClean="0">
                  <a:solidFill>
                    <a:schemeClr val="tx1">
                      <a:lumMod val="75000"/>
                      <a:lumOff val="25000"/>
                    </a:schemeClr>
                  </a:solidFill>
                  <a:latin typeface="+mj-lt"/>
                  <a:ea typeface="Hind" charset="0"/>
                  <a:cs typeface="Hind" charset="0"/>
                </a:rPr>
                <a:t>IoT</a:t>
              </a:r>
              <a:r>
                <a:rPr lang="en-US" sz="1600" kern="0" dirty="0" smtClean="0">
                  <a:solidFill>
                    <a:schemeClr val="tx1">
                      <a:lumMod val="75000"/>
                      <a:lumOff val="25000"/>
                    </a:schemeClr>
                  </a:solidFill>
                  <a:latin typeface="+mj-lt"/>
                  <a:ea typeface="Hind" charset="0"/>
                  <a:cs typeface="Hind" charset="0"/>
                </a:rPr>
                <a:t> </a:t>
              </a:r>
              <a:r>
                <a:rPr lang="en-US" sz="1600" kern="0" dirty="0">
                  <a:solidFill>
                    <a:schemeClr val="tx1">
                      <a:lumMod val="75000"/>
                      <a:lumOff val="25000"/>
                    </a:schemeClr>
                  </a:solidFill>
                  <a:latin typeface="+mj-lt"/>
                  <a:ea typeface="Hind" charset="0"/>
                  <a:cs typeface="Hind" charset="0"/>
                </a:rPr>
                <a:t>to be truly global, the unique needs and challenges of implementation in less-developed regions will need to be addressed. </a:t>
              </a:r>
              <a:endParaRPr lang="en-US" sz="1600" dirty="0">
                <a:solidFill>
                  <a:schemeClr val="tx1">
                    <a:lumMod val="75000"/>
                    <a:lumOff val="25000"/>
                  </a:schemeClr>
                </a:solidFill>
                <a:latin typeface="+mj-lt"/>
                <a:ea typeface="Hind" charset="0"/>
                <a:cs typeface="Hind" charset="0"/>
              </a:endParaRPr>
            </a:p>
          </p:txBody>
        </p:sp>
        <p:sp>
          <p:nvSpPr>
            <p:cNvPr id="84" name="Freeform 13"/>
            <p:cNvSpPr>
              <a:spLocks/>
            </p:cNvSpPr>
            <p:nvPr/>
          </p:nvSpPr>
          <p:spPr bwMode="auto">
            <a:xfrm>
              <a:off x="4919626" y="2205500"/>
              <a:ext cx="192053" cy="234542"/>
            </a:xfrm>
            <a:custGeom>
              <a:avLst/>
              <a:gdLst>
                <a:gd name="T0" fmla="*/ 0 w 142"/>
                <a:gd name="T1" fmla="*/ 0 h 174"/>
                <a:gd name="T2" fmla="*/ 52 w 142"/>
                <a:gd name="T3" fmla="*/ 0 h 174"/>
                <a:gd name="T4" fmla="*/ 142 w 142"/>
                <a:gd name="T5" fmla="*/ 90 h 174"/>
                <a:gd name="T6" fmla="*/ 142 w 142"/>
                <a:gd name="T7" fmla="*/ 174 h 174"/>
                <a:gd name="T8" fmla="*/ 99 w 142"/>
                <a:gd name="T9" fmla="*/ 174 h 174"/>
                <a:gd name="T10" fmla="*/ 99 w 142"/>
                <a:gd name="T11" fmla="*/ 90 h 174"/>
                <a:gd name="T12" fmla="*/ 52 w 142"/>
                <a:gd name="T13" fmla="*/ 44 h 174"/>
                <a:gd name="T14" fmla="*/ 0 w 142"/>
                <a:gd name="T15" fmla="*/ 44 h 174"/>
                <a:gd name="T16" fmla="*/ 0 w 142"/>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4">
                  <a:moveTo>
                    <a:pt x="0" y="0"/>
                  </a:moveTo>
                  <a:cubicBezTo>
                    <a:pt x="52" y="0"/>
                    <a:pt x="52" y="0"/>
                    <a:pt x="52" y="0"/>
                  </a:cubicBezTo>
                  <a:cubicBezTo>
                    <a:pt x="102" y="0"/>
                    <a:pt x="142" y="41"/>
                    <a:pt x="142" y="90"/>
                  </a:cubicBezTo>
                  <a:cubicBezTo>
                    <a:pt x="142" y="174"/>
                    <a:pt x="142" y="174"/>
                    <a:pt x="142" y="174"/>
                  </a:cubicBezTo>
                  <a:cubicBezTo>
                    <a:pt x="99" y="174"/>
                    <a:pt x="99" y="174"/>
                    <a:pt x="99" y="174"/>
                  </a:cubicBezTo>
                  <a:cubicBezTo>
                    <a:pt x="99" y="90"/>
                    <a:pt x="99" y="90"/>
                    <a:pt x="99" y="90"/>
                  </a:cubicBezTo>
                  <a:cubicBezTo>
                    <a:pt x="99" y="65"/>
                    <a:pt x="78" y="44"/>
                    <a:pt x="52" y="44"/>
                  </a:cubicBezTo>
                  <a:cubicBezTo>
                    <a:pt x="0" y="44"/>
                    <a:pt x="0" y="44"/>
                    <a:pt x="0" y="44"/>
                  </a:cubicBezTo>
                  <a:lnTo>
                    <a:pt x="0" y="0"/>
                  </a:lnTo>
                  <a:close/>
                </a:path>
              </a:pathLst>
            </a:custGeom>
            <a:solidFill>
              <a:srgbClr val="113F7E"/>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Rectangle 15"/>
            <p:cNvSpPr>
              <a:spLocks noChangeArrowheads="1"/>
            </p:cNvSpPr>
            <p:nvPr/>
          </p:nvSpPr>
          <p:spPr bwMode="auto">
            <a:xfrm>
              <a:off x="4702079" y="2430904"/>
              <a:ext cx="435145" cy="339916"/>
            </a:xfrm>
            <a:prstGeom prst="rect">
              <a:avLst/>
            </a:prstGeom>
            <a:solidFill>
              <a:srgbClr val="113F7E"/>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
            <p:cNvSpPr>
              <a:spLocks/>
            </p:cNvSpPr>
            <p:nvPr/>
          </p:nvSpPr>
          <p:spPr bwMode="auto">
            <a:xfrm>
              <a:off x="4727573" y="2205500"/>
              <a:ext cx="192053" cy="234542"/>
            </a:xfrm>
            <a:custGeom>
              <a:avLst/>
              <a:gdLst>
                <a:gd name="T0" fmla="*/ 142 w 142"/>
                <a:gd name="T1" fmla="*/ 0 h 174"/>
                <a:gd name="T2" fmla="*/ 90 w 142"/>
                <a:gd name="T3" fmla="*/ 0 h 174"/>
                <a:gd name="T4" fmla="*/ 0 w 142"/>
                <a:gd name="T5" fmla="*/ 90 h 174"/>
                <a:gd name="T6" fmla="*/ 0 w 142"/>
                <a:gd name="T7" fmla="*/ 174 h 174"/>
                <a:gd name="T8" fmla="*/ 43 w 142"/>
                <a:gd name="T9" fmla="*/ 174 h 174"/>
                <a:gd name="T10" fmla="*/ 43 w 142"/>
                <a:gd name="T11" fmla="*/ 90 h 174"/>
                <a:gd name="T12" fmla="*/ 90 w 142"/>
                <a:gd name="T13" fmla="*/ 44 h 174"/>
                <a:gd name="T14" fmla="*/ 142 w 142"/>
                <a:gd name="T15" fmla="*/ 44 h 174"/>
                <a:gd name="T16" fmla="*/ 142 w 142"/>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4">
                  <a:moveTo>
                    <a:pt x="142" y="0"/>
                  </a:moveTo>
                  <a:cubicBezTo>
                    <a:pt x="90" y="0"/>
                    <a:pt x="90" y="0"/>
                    <a:pt x="90" y="0"/>
                  </a:cubicBezTo>
                  <a:cubicBezTo>
                    <a:pt x="40" y="0"/>
                    <a:pt x="0" y="41"/>
                    <a:pt x="0" y="90"/>
                  </a:cubicBezTo>
                  <a:cubicBezTo>
                    <a:pt x="0" y="174"/>
                    <a:pt x="0" y="174"/>
                    <a:pt x="0" y="174"/>
                  </a:cubicBezTo>
                  <a:cubicBezTo>
                    <a:pt x="43" y="174"/>
                    <a:pt x="43" y="174"/>
                    <a:pt x="43" y="174"/>
                  </a:cubicBezTo>
                  <a:cubicBezTo>
                    <a:pt x="43" y="90"/>
                    <a:pt x="43" y="90"/>
                    <a:pt x="43" y="90"/>
                  </a:cubicBezTo>
                  <a:cubicBezTo>
                    <a:pt x="43" y="65"/>
                    <a:pt x="64" y="44"/>
                    <a:pt x="90" y="44"/>
                  </a:cubicBezTo>
                  <a:cubicBezTo>
                    <a:pt x="142" y="44"/>
                    <a:pt x="142" y="44"/>
                    <a:pt x="142" y="44"/>
                  </a:cubicBezTo>
                  <a:lnTo>
                    <a:pt x="142" y="0"/>
                  </a:lnTo>
                  <a:close/>
                </a:path>
              </a:pathLst>
            </a:custGeom>
            <a:solidFill>
              <a:srgbClr val="113F7E"/>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Rectangle 16"/>
            <p:cNvSpPr>
              <a:spLocks noChangeArrowheads="1"/>
            </p:cNvSpPr>
            <p:nvPr/>
          </p:nvSpPr>
          <p:spPr bwMode="auto">
            <a:xfrm>
              <a:off x="4702079" y="2432111"/>
              <a:ext cx="217546" cy="339916"/>
            </a:xfrm>
            <a:prstGeom prst="rect">
              <a:avLst/>
            </a:prstGeom>
            <a:solidFill>
              <a:srgbClr val="113F7E"/>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Oval 18"/>
            <p:cNvSpPr>
              <a:spLocks noChangeArrowheads="1"/>
            </p:cNvSpPr>
            <p:nvPr/>
          </p:nvSpPr>
          <p:spPr bwMode="auto">
            <a:xfrm>
              <a:off x="4831814" y="2514257"/>
              <a:ext cx="175623" cy="175057"/>
            </a:xfrm>
            <a:prstGeom prst="ellipse">
              <a:avLst/>
            </a:prstGeom>
            <a:solidFill>
              <a:schemeClr val="accent1">
                <a:lumMod val="50000"/>
                <a:alpha val="38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p:cNvSpPr>
            <p:nvPr/>
          </p:nvSpPr>
          <p:spPr bwMode="auto">
            <a:xfrm>
              <a:off x="4887334" y="2552215"/>
              <a:ext cx="64584" cy="99709"/>
            </a:xfrm>
            <a:custGeom>
              <a:avLst/>
              <a:gdLst>
                <a:gd name="T0" fmla="*/ 48 w 48"/>
                <a:gd name="T1" fmla="*/ 24 h 74"/>
                <a:gd name="T2" fmla="*/ 24 w 48"/>
                <a:gd name="T3" fmla="*/ 0 h 74"/>
                <a:gd name="T4" fmla="*/ 0 w 48"/>
                <a:gd name="T5" fmla="*/ 24 h 74"/>
                <a:gd name="T6" fmla="*/ 16 w 48"/>
                <a:gd name="T7" fmla="*/ 46 h 74"/>
                <a:gd name="T8" fmla="*/ 16 w 48"/>
                <a:gd name="T9" fmla="*/ 65 h 74"/>
                <a:gd name="T10" fmla="*/ 24 w 48"/>
                <a:gd name="T11" fmla="*/ 74 h 74"/>
                <a:gd name="T12" fmla="*/ 32 w 48"/>
                <a:gd name="T13" fmla="*/ 65 h 74"/>
                <a:gd name="T14" fmla="*/ 32 w 48"/>
                <a:gd name="T15" fmla="*/ 46 h 74"/>
                <a:gd name="T16" fmla="*/ 48 w 48"/>
                <a:gd name="T17" fmla="*/ 2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74">
                  <a:moveTo>
                    <a:pt x="48" y="24"/>
                  </a:moveTo>
                  <a:cubicBezTo>
                    <a:pt x="48" y="11"/>
                    <a:pt x="37" y="0"/>
                    <a:pt x="24" y="0"/>
                  </a:cubicBezTo>
                  <a:cubicBezTo>
                    <a:pt x="11" y="0"/>
                    <a:pt x="0" y="11"/>
                    <a:pt x="0" y="24"/>
                  </a:cubicBezTo>
                  <a:cubicBezTo>
                    <a:pt x="0" y="34"/>
                    <a:pt x="7" y="43"/>
                    <a:pt x="16" y="46"/>
                  </a:cubicBezTo>
                  <a:cubicBezTo>
                    <a:pt x="16" y="65"/>
                    <a:pt x="16" y="65"/>
                    <a:pt x="16" y="65"/>
                  </a:cubicBezTo>
                  <a:cubicBezTo>
                    <a:pt x="16" y="70"/>
                    <a:pt x="19" y="74"/>
                    <a:pt x="24" y="74"/>
                  </a:cubicBezTo>
                  <a:cubicBezTo>
                    <a:pt x="29" y="74"/>
                    <a:pt x="32" y="70"/>
                    <a:pt x="32" y="65"/>
                  </a:cubicBezTo>
                  <a:cubicBezTo>
                    <a:pt x="32" y="46"/>
                    <a:pt x="32" y="46"/>
                    <a:pt x="32" y="46"/>
                  </a:cubicBezTo>
                  <a:cubicBezTo>
                    <a:pt x="41" y="43"/>
                    <a:pt x="48" y="34"/>
                    <a:pt x="48" y="24"/>
                  </a:cubicBezTo>
                  <a:close/>
                </a:path>
              </a:pathLst>
            </a:custGeom>
            <a:solidFill>
              <a:srgbClr val="EEF3EC"/>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492376" y="3588674"/>
              <a:ext cx="498647" cy="498647"/>
              <a:chOff x="4278922" y="2562071"/>
              <a:chExt cx="498647" cy="498647"/>
            </a:xfrm>
            <a:solidFill>
              <a:srgbClr val="113F7E"/>
            </a:solidFill>
          </p:grpSpPr>
          <p:sp>
            <p:nvSpPr>
              <p:cNvPr id="123" name="Freeform 220"/>
              <p:cNvSpPr>
                <a:spLocks noEditPoints="1"/>
              </p:cNvSpPr>
              <p:nvPr/>
            </p:nvSpPr>
            <p:spPr bwMode="auto">
              <a:xfrm>
                <a:off x="4278922" y="2899520"/>
                <a:ext cx="161197" cy="161197"/>
              </a:xfrm>
              <a:custGeom>
                <a:avLst/>
                <a:gdLst>
                  <a:gd name="T0" fmla="*/ 77 w 77"/>
                  <a:gd name="T1" fmla="*/ 38 h 77"/>
                  <a:gd name="T2" fmla="*/ 39 w 77"/>
                  <a:gd name="T3" fmla="*/ 77 h 77"/>
                  <a:gd name="T4" fmla="*/ 0 w 77"/>
                  <a:gd name="T5" fmla="*/ 38 h 77"/>
                  <a:gd name="T6" fmla="*/ 39 w 77"/>
                  <a:gd name="T7" fmla="*/ 0 h 77"/>
                  <a:gd name="T8" fmla="*/ 77 w 77"/>
                  <a:gd name="T9" fmla="*/ 38 h 77"/>
                  <a:gd name="T10" fmla="*/ 77 w 77"/>
                  <a:gd name="T11" fmla="*/ 38 h 77"/>
                  <a:gd name="T12" fmla="*/ 77 w 77"/>
                  <a:gd name="T13" fmla="*/ 38 h 77"/>
                </a:gdLst>
                <a:ahLst/>
                <a:cxnLst>
                  <a:cxn ang="0">
                    <a:pos x="T0" y="T1"/>
                  </a:cxn>
                  <a:cxn ang="0">
                    <a:pos x="T2" y="T3"/>
                  </a:cxn>
                  <a:cxn ang="0">
                    <a:pos x="T4" y="T5"/>
                  </a:cxn>
                  <a:cxn ang="0">
                    <a:pos x="T6" y="T7"/>
                  </a:cxn>
                  <a:cxn ang="0">
                    <a:pos x="T8" y="T9"/>
                  </a:cxn>
                  <a:cxn ang="0">
                    <a:pos x="T10" y="T11"/>
                  </a:cxn>
                  <a:cxn ang="0">
                    <a:pos x="T12" y="T13"/>
                  </a:cxn>
                </a:cxnLst>
                <a:rect l="0" t="0" r="r" b="b"/>
                <a:pathLst>
                  <a:path w="77" h="77">
                    <a:moveTo>
                      <a:pt x="77" y="38"/>
                    </a:moveTo>
                    <a:cubicBezTo>
                      <a:pt x="77" y="60"/>
                      <a:pt x="60" y="77"/>
                      <a:pt x="39" y="77"/>
                    </a:cubicBezTo>
                    <a:cubicBezTo>
                      <a:pt x="17" y="77"/>
                      <a:pt x="0" y="60"/>
                      <a:pt x="0" y="38"/>
                    </a:cubicBezTo>
                    <a:cubicBezTo>
                      <a:pt x="0" y="17"/>
                      <a:pt x="17" y="0"/>
                      <a:pt x="39" y="0"/>
                    </a:cubicBezTo>
                    <a:cubicBezTo>
                      <a:pt x="60" y="0"/>
                      <a:pt x="77" y="17"/>
                      <a:pt x="77" y="38"/>
                    </a:cubicBezTo>
                    <a:close/>
                    <a:moveTo>
                      <a:pt x="77" y="38"/>
                    </a:moveTo>
                    <a:cubicBezTo>
                      <a:pt x="77" y="38"/>
                      <a:pt x="77" y="38"/>
                      <a:pt x="77" y="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Freeform 221"/>
              <p:cNvSpPr>
                <a:spLocks noEditPoints="1"/>
              </p:cNvSpPr>
              <p:nvPr/>
            </p:nvSpPr>
            <p:spPr bwMode="auto">
              <a:xfrm>
                <a:off x="4278922" y="2710867"/>
                <a:ext cx="349850" cy="349850"/>
              </a:xfrm>
              <a:custGeom>
                <a:avLst/>
                <a:gdLst>
                  <a:gd name="T0" fmla="*/ 128 w 167"/>
                  <a:gd name="T1" fmla="*/ 148 h 167"/>
                  <a:gd name="T2" fmla="*/ 148 w 167"/>
                  <a:gd name="T3" fmla="*/ 167 h 167"/>
                  <a:gd name="T4" fmla="*/ 167 w 167"/>
                  <a:gd name="T5" fmla="*/ 148 h 167"/>
                  <a:gd name="T6" fmla="*/ 19 w 167"/>
                  <a:gd name="T7" fmla="*/ 0 h 167"/>
                  <a:gd name="T8" fmla="*/ 0 w 167"/>
                  <a:gd name="T9" fmla="*/ 19 h 167"/>
                  <a:gd name="T10" fmla="*/ 19 w 167"/>
                  <a:gd name="T11" fmla="*/ 38 h 167"/>
                  <a:gd name="T12" fmla="*/ 128 w 167"/>
                  <a:gd name="T13" fmla="*/ 148 h 167"/>
                  <a:gd name="T14" fmla="*/ 128 w 167"/>
                  <a:gd name="T15" fmla="*/ 148 h 167"/>
                  <a:gd name="T16" fmla="*/ 128 w 167"/>
                  <a:gd name="T17" fmla="*/ 14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7">
                    <a:moveTo>
                      <a:pt x="128" y="148"/>
                    </a:moveTo>
                    <a:cubicBezTo>
                      <a:pt x="128" y="158"/>
                      <a:pt x="137" y="167"/>
                      <a:pt x="148" y="167"/>
                    </a:cubicBezTo>
                    <a:cubicBezTo>
                      <a:pt x="158" y="167"/>
                      <a:pt x="167" y="158"/>
                      <a:pt x="167" y="148"/>
                    </a:cubicBezTo>
                    <a:cubicBezTo>
                      <a:pt x="167" y="66"/>
                      <a:pt x="100" y="0"/>
                      <a:pt x="19" y="0"/>
                    </a:cubicBezTo>
                    <a:cubicBezTo>
                      <a:pt x="8" y="0"/>
                      <a:pt x="0" y="9"/>
                      <a:pt x="0" y="19"/>
                    </a:cubicBezTo>
                    <a:cubicBezTo>
                      <a:pt x="0" y="30"/>
                      <a:pt x="8" y="38"/>
                      <a:pt x="19" y="38"/>
                    </a:cubicBezTo>
                    <a:cubicBezTo>
                      <a:pt x="79" y="38"/>
                      <a:pt x="128" y="88"/>
                      <a:pt x="128" y="148"/>
                    </a:cubicBezTo>
                    <a:close/>
                    <a:moveTo>
                      <a:pt x="128" y="148"/>
                    </a:moveTo>
                    <a:cubicBezTo>
                      <a:pt x="128" y="148"/>
                      <a:pt x="128" y="148"/>
                      <a:pt x="128" y="1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222"/>
              <p:cNvSpPr>
                <a:spLocks noEditPoints="1"/>
              </p:cNvSpPr>
              <p:nvPr/>
            </p:nvSpPr>
            <p:spPr bwMode="auto">
              <a:xfrm>
                <a:off x="4278922" y="2562071"/>
                <a:ext cx="498647" cy="498647"/>
              </a:xfrm>
              <a:custGeom>
                <a:avLst/>
                <a:gdLst>
                  <a:gd name="T0" fmla="*/ 219 w 238"/>
                  <a:gd name="T1" fmla="*/ 238 h 238"/>
                  <a:gd name="T2" fmla="*/ 238 w 238"/>
                  <a:gd name="T3" fmla="*/ 219 h 238"/>
                  <a:gd name="T4" fmla="*/ 19 w 238"/>
                  <a:gd name="T5" fmla="*/ 0 h 238"/>
                  <a:gd name="T6" fmla="*/ 0 w 238"/>
                  <a:gd name="T7" fmla="*/ 19 h 238"/>
                  <a:gd name="T8" fmla="*/ 19 w 238"/>
                  <a:gd name="T9" fmla="*/ 38 h 238"/>
                  <a:gd name="T10" fmla="*/ 199 w 238"/>
                  <a:gd name="T11" fmla="*/ 219 h 238"/>
                  <a:gd name="T12" fmla="*/ 219 w 238"/>
                  <a:gd name="T13" fmla="*/ 238 h 238"/>
                  <a:gd name="T14" fmla="*/ 219 w 238"/>
                  <a:gd name="T15" fmla="*/ 238 h 238"/>
                  <a:gd name="T16" fmla="*/ 219 w 238"/>
                  <a:gd name="T1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8">
                    <a:moveTo>
                      <a:pt x="219" y="238"/>
                    </a:moveTo>
                    <a:cubicBezTo>
                      <a:pt x="229" y="238"/>
                      <a:pt x="238" y="229"/>
                      <a:pt x="238" y="219"/>
                    </a:cubicBezTo>
                    <a:cubicBezTo>
                      <a:pt x="238" y="98"/>
                      <a:pt x="140" y="0"/>
                      <a:pt x="19" y="0"/>
                    </a:cubicBezTo>
                    <a:cubicBezTo>
                      <a:pt x="8" y="0"/>
                      <a:pt x="0" y="9"/>
                      <a:pt x="0" y="19"/>
                    </a:cubicBezTo>
                    <a:cubicBezTo>
                      <a:pt x="0" y="30"/>
                      <a:pt x="8" y="38"/>
                      <a:pt x="19" y="38"/>
                    </a:cubicBezTo>
                    <a:cubicBezTo>
                      <a:pt x="119" y="38"/>
                      <a:pt x="199" y="119"/>
                      <a:pt x="199" y="219"/>
                    </a:cubicBezTo>
                    <a:cubicBezTo>
                      <a:pt x="199" y="229"/>
                      <a:pt x="208" y="238"/>
                      <a:pt x="219" y="238"/>
                    </a:cubicBezTo>
                    <a:close/>
                    <a:moveTo>
                      <a:pt x="219" y="238"/>
                    </a:moveTo>
                    <a:cubicBezTo>
                      <a:pt x="219" y="238"/>
                      <a:pt x="219" y="238"/>
                      <a:pt x="219" y="2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26" name="Freeform 95"/>
            <p:cNvSpPr>
              <a:spLocks noEditPoints="1"/>
            </p:cNvSpPr>
            <p:nvPr/>
          </p:nvSpPr>
          <p:spPr bwMode="auto">
            <a:xfrm>
              <a:off x="6206306" y="2214895"/>
              <a:ext cx="562512" cy="550557"/>
            </a:xfrm>
            <a:custGeom>
              <a:avLst/>
              <a:gdLst>
                <a:gd name="T0" fmla="*/ 251 w 378"/>
                <a:gd name="T1" fmla="*/ 53 h 370"/>
                <a:gd name="T2" fmla="*/ 54 w 378"/>
                <a:gd name="T3" fmla="*/ 58 h 370"/>
                <a:gd name="T4" fmla="*/ 58 w 378"/>
                <a:gd name="T5" fmla="*/ 255 h 370"/>
                <a:gd name="T6" fmla="*/ 236 w 378"/>
                <a:gd name="T7" fmla="*/ 267 h 370"/>
                <a:gd name="T8" fmla="*/ 245 w 378"/>
                <a:gd name="T9" fmla="*/ 281 h 370"/>
                <a:gd name="T10" fmla="*/ 325 w 378"/>
                <a:gd name="T11" fmla="*/ 359 h 370"/>
                <a:gd name="T12" fmla="*/ 367 w 378"/>
                <a:gd name="T13" fmla="*/ 358 h 370"/>
                <a:gd name="T14" fmla="*/ 366 w 378"/>
                <a:gd name="T15" fmla="*/ 316 h 370"/>
                <a:gd name="T16" fmla="*/ 285 w 378"/>
                <a:gd name="T17" fmla="*/ 239 h 370"/>
                <a:gd name="T18" fmla="*/ 270 w 378"/>
                <a:gd name="T19" fmla="*/ 231 h 370"/>
                <a:gd name="T20" fmla="*/ 251 w 378"/>
                <a:gd name="T21" fmla="*/ 53 h 370"/>
                <a:gd name="T22" fmla="*/ 229 w 378"/>
                <a:gd name="T23" fmla="*/ 226 h 370"/>
                <a:gd name="T24" fmla="*/ 82 w 378"/>
                <a:gd name="T25" fmla="*/ 229 h 370"/>
                <a:gd name="T26" fmla="*/ 79 w 378"/>
                <a:gd name="T27" fmla="*/ 82 h 370"/>
                <a:gd name="T28" fmla="*/ 226 w 378"/>
                <a:gd name="T29" fmla="*/ 79 h 370"/>
                <a:gd name="T30" fmla="*/ 229 w 378"/>
                <a:gd name="T31" fmla="*/ 226 h 370"/>
                <a:gd name="T32" fmla="*/ 229 w 378"/>
                <a:gd name="T33" fmla="*/ 226 h 370"/>
                <a:gd name="T34" fmla="*/ 229 w 378"/>
                <a:gd name="T35" fmla="*/ 226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370">
                  <a:moveTo>
                    <a:pt x="251" y="53"/>
                  </a:moveTo>
                  <a:cubicBezTo>
                    <a:pt x="195" y="0"/>
                    <a:pt x="107" y="2"/>
                    <a:pt x="54" y="58"/>
                  </a:cubicBezTo>
                  <a:cubicBezTo>
                    <a:pt x="0" y="113"/>
                    <a:pt x="2" y="201"/>
                    <a:pt x="58" y="255"/>
                  </a:cubicBezTo>
                  <a:cubicBezTo>
                    <a:pt x="107" y="302"/>
                    <a:pt x="183" y="306"/>
                    <a:pt x="236" y="267"/>
                  </a:cubicBezTo>
                  <a:cubicBezTo>
                    <a:pt x="237" y="272"/>
                    <a:pt x="240" y="277"/>
                    <a:pt x="245" y="281"/>
                  </a:cubicBezTo>
                  <a:cubicBezTo>
                    <a:pt x="325" y="359"/>
                    <a:pt x="325" y="359"/>
                    <a:pt x="325" y="359"/>
                  </a:cubicBezTo>
                  <a:cubicBezTo>
                    <a:pt x="337" y="370"/>
                    <a:pt x="356" y="370"/>
                    <a:pt x="367" y="358"/>
                  </a:cubicBezTo>
                  <a:cubicBezTo>
                    <a:pt x="378" y="346"/>
                    <a:pt x="378" y="327"/>
                    <a:pt x="366" y="316"/>
                  </a:cubicBezTo>
                  <a:cubicBezTo>
                    <a:pt x="285" y="239"/>
                    <a:pt x="285" y="239"/>
                    <a:pt x="285" y="239"/>
                  </a:cubicBezTo>
                  <a:cubicBezTo>
                    <a:pt x="281" y="235"/>
                    <a:pt x="276" y="232"/>
                    <a:pt x="270" y="231"/>
                  </a:cubicBezTo>
                  <a:cubicBezTo>
                    <a:pt x="307" y="176"/>
                    <a:pt x="300" y="101"/>
                    <a:pt x="251" y="53"/>
                  </a:cubicBezTo>
                  <a:close/>
                  <a:moveTo>
                    <a:pt x="229" y="226"/>
                  </a:moveTo>
                  <a:cubicBezTo>
                    <a:pt x="190" y="267"/>
                    <a:pt x="124" y="269"/>
                    <a:pt x="82" y="229"/>
                  </a:cubicBezTo>
                  <a:cubicBezTo>
                    <a:pt x="41" y="189"/>
                    <a:pt x="39" y="123"/>
                    <a:pt x="79" y="82"/>
                  </a:cubicBezTo>
                  <a:cubicBezTo>
                    <a:pt x="119" y="41"/>
                    <a:pt x="185" y="39"/>
                    <a:pt x="226" y="79"/>
                  </a:cubicBezTo>
                  <a:cubicBezTo>
                    <a:pt x="268" y="119"/>
                    <a:pt x="269" y="185"/>
                    <a:pt x="229" y="226"/>
                  </a:cubicBezTo>
                  <a:close/>
                  <a:moveTo>
                    <a:pt x="229" y="226"/>
                  </a:moveTo>
                  <a:cubicBezTo>
                    <a:pt x="229" y="226"/>
                    <a:pt x="229" y="226"/>
                    <a:pt x="229" y="226"/>
                  </a:cubicBezTo>
                </a:path>
              </a:pathLst>
            </a:custGeom>
            <a:solidFill>
              <a:srgbClr val="111B37"/>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7" name="Freeform 133"/>
            <p:cNvSpPr>
              <a:spLocks noEditPoints="1"/>
            </p:cNvSpPr>
            <p:nvPr/>
          </p:nvSpPr>
          <p:spPr bwMode="auto">
            <a:xfrm>
              <a:off x="6223427" y="4962638"/>
              <a:ext cx="511978" cy="558398"/>
            </a:xfrm>
            <a:custGeom>
              <a:avLst/>
              <a:gdLst>
                <a:gd name="T0" fmla="*/ 120 w 159"/>
                <a:gd name="T1" fmla="*/ 23 h 173"/>
                <a:gd name="T2" fmla="*/ 108 w 159"/>
                <a:gd name="T3" fmla="*/ 22 h 173"/>
                <a:gd name="T4" fmla="*/ 112 w 159"/>
                <a:gd name="T5" fmla="*/ 28 h 173"/>
                <a:gd name="T6" fmla="*/ 103 w 159"/>
                <a:gd name="T7" fmla="*/ 26 h 173"/>
                <a:gd name="T8" fmla="*/ 93 w 159"/>
                <a:gd name="T9" fmla="*/ 39 h 173"/>
                <a:gd name="T10" fmla="*/ 94 w 159"/>
                <a:gd name="T11" fmla="*/ 28 h 173"/>
                <a:gd name="T12" fmla="*/ 102 w 159"/>
                <a:gd name="T13" fmla="*/ 13 h 173"/>
                <a:gd name="T14" fmla="*/ 92 w 159"/>
                <a:gd name="T15" fmla="*/ 8 h 173"/>
                <a:gd name="T16" fmla="*/ 10 w 159"/>
                <a:gd name="T17" fmla="*/ 48 h 173"/>
                <a:gd name="T18" fmla="*/ 15 w 159"/>
                <a:gd name="T19" fmla="*/ 47 h 173"/>
                <a:gd name="T20" fmla="*/ 20 w 159"/>
                <a:gd name="T21" fmla="*/ 40 h 173"/>
                <a:gd name="T22" fmla="*/ 23 w 159"/>
                <a:gd name="T23" fmla="*/ 44 h 173"/>
                <a:gd name="T24" fmla="*/ 27 w 159"/>
                <a:gd name="T25" fmla="*/ 35 h 173"/>
                <a:gd name="T26" fmla="*/ 34 w 159"/>
                <a:gd name="T27" fmla="*/ 32 h 173"/>
                <a:gd name="T28" fmla="*/ 52 w 159"/>
                <a:gd name="T29" fmla="*/ 27 h 173"/>
                <a:gd name="T30" fmla="*/ 45 w 159"/>
                <a:gd name="T31" fmla="*/ 30 h 173"/>
                <a:gd name="T32" fmla="*/ 37 w 159"/>
                <a:gd name="T33" fmla="*/ 36 h 173"/>
                <a:gd name="T34" fmla="*/ 36 w 159"/>
                <a:gd name="T35" fmla="*/ 41 h 173"/>
                <a:gd name="T36" fmla="*/ 31 w 159"/>
                <a:gd name="T37" fmla="*/ 52 h 173"/>
                <a:gd name="T38" fmla="*/ 39 w 159"/>
                <a:gd name="T39" fmla="*/ 42 h 173"/>
                <a:gd name="T40" fmla="*/ 53 w 159"/>
                <a:gd name="T41" fmla="*/ 40 h 173"/>
                <a:gd name="T42" fmla="*/ 57 w 159"/>
                <a:gd name="T43" fmla="*/ 45 h 173"/>
                <a:gd name="T44" fmla="*/ 59 w 159"/>
                <a:gd name="T45" fmla="*/ 47 h 173"/>
                <a:gd name="T46" fmla="*/ 54 w 159"/>
                <a:gd name="T47" fmla="*/ 45 h 173"/>
                <a:gd name="T48" fmla="*/ 50 w 159"/>
                <a:gd name="T49" fmla="*/ 48 h 173"/>
                <a:gd name="T50" fmla="*/ 51 w 159"/>
                <a:gd name="T51" fmla="*/ 50 h 173"/>
                <a:gd name="T52" fmla="*/ 48 w 159"/>
                <a:gd name="T53" fmla="*/ 57 h 173"/>
                <a:gd name="T54" fmla="*/ 43 w 159"/>
                <a:gd name="T55" fmla="*/ 84 h 173"/>
                <a:gd name="T56" fmla="*/ 28 w 159"/>
                <a:gd name="T57" fmla="*/ 99 h 173"/>
                <a:gd name="T58" fmla="*/ 44 w 159"/>
                <a:gd name="T59" fmla="*/ 96 h 173"/>
                <a:gd name="T60" fmla="*/ 66 w 159"/>
                <a:gd name="T61" fmla="*/ 91 h 173"/>
                <a:gd name="T62" fmla="*/ 83 w 159"/>
                <a:gd name="T63" fmla="*/ 94 h 173"/>
                <a:gd name="T64" fmla="*/ 103 w 159"/>
                <a:gd name="T65" fmla="*/ 93 h 173"/>
                <a:gd name="T66" fmla="*/ 101 w 159"/>
                <a:gd name="T67" fmla="*/ 117 h 173"/>
                <a:gd name="T68" fmla="*/ 98 w 159"/>
                <a:gd name="T69" fmla="*/ 138 h 173"/>
                <a:gd name="T70" fmla="*/ 105 w 159"/>
                <a:gd name="T71" fmla="*/ 142 h 173"/>
                <a:gd name="T72" fmla="*/ 107 w 159"/>
                <a:gd name="T73" fmla="*/ 152 h 173"/>
                <a:gd name="T74" fmla="*/ 83 w 159"/>
                <a:gd name="T75" fmla="*/ 134 h 173"/>
                <a:gd name="T76" fmla="*/ 56 w 159"/>
                <a:gd name="T77" fmla="*/ 114 h 173"/>
                <a:gd name="T78" fmla="*/ 37 w 159"/>
                <a:gd name="T79" fmla="*/ 103 h 173"/>
                <a:gd name="T80" fmla="*/ 21 w 159"/>
                <a:gd name="T81" fmla="*/ 104 h 173"/>
                <a:gd name="T82" fmla="*/ 17 w 159"/>
                <a:gd name="T83" fmla="*/ 102 h 173"/>
                <a:gd name="T84" fmla="*/ 0 w 159"/>
                <a:gd name="T85" fmla="*/ 93 h 173"/>
                <a:gd name="T86" fmla="*/ 154 w 159"/>
                <a:gd name="T87" fmla="*/ 90 h 173"/>
                <a:gd name="T88" fmla="*/ 131 w 159"/>
                <a:gd name="T89" fmla="*/ 67 h 173"/>
                <a:gd name="T90" fmla="*/ 112 w 159"/>
                <a:gd name="T91" fmla="*/ 70 h 173"/>
                <a:gd name="T92" fmla="*/ 95 w 159"/>
                <a:gd name="T93" fmla="*/ 59 h 173"/>
                <a:gd name="T94" fmla="*/ 97 w 159"/>
                <a:gd name="T95" fmla="*/ 39 h 173"/>
                <a:gd name="T96" fmla="*/ 121 w 159"/>
                <a:gd name="T97" fmla="*/ 32 h 173"/>
                <a:gd name="T98" fmla="*/ 134 w 159"/>
                <a:gd name="T99" fmla="*/ 23 h 173"/>
                <a:gd name="T100" fmla="*/ 91 w 159"/>
                <a:gd name="T101" fmla="*/ 19 h 173"/>
                <a:gd name="T102" fmla="*/ 89 w 159"/>
                <a:gd name="T103" fmla="*/ 22 h 173"/>
                <a:gd name="T104" fmla="*/ 84 w 159"/>
                <a:gd name="T105" fmla="*/ 25 h 173"/>
                <a:gd name="T106" fmla="*/ 85 w 159"/>
                <a:gd name="T107" fmla="*/ 26 h 173"/>
                <a:gd name="T108" fmla="*/ 51 w 159"/>
                <a:gd name="T109" fmla="*/ 55 h 173"/>
                <a:gd name="T110" fmla="*/ 53 w 159"/>
                <a:gd name="T111" fmla="*/ 54 h 173"/>
                <a:gd name="T112" fmla="*/ 54 w 159"/>
                <a:gd name="T113" fmla="*/ 5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 h="173">
                  <a:moveTo>
                    <a:pt x="129" y="19"/>
                  </a:moveTo>
                  <a:cubicBezTo>
                    <a:pt x="125" y="21"/>
                    <a:pt x="125" y="21"/>
                    <a:pt x="125" y="21"/>
                  </a:cubicBezTo>
                  <a:cubicBezTo>
                    <a:pt x="123" y="20"/>
                    <a:pt x="123" y="20"/>
                    <a:pt x="123" y="20"/>
                  </a:cubicBezTo>
                  <a:cubicBezTo>
                    <a:pt x="120" y="17"/>
                    <a:pt x="120" y="17"/>
                    <a:pt x="120" y="17"/>
                  </a:cubicBezTo>
                  <a:cubicBezTo>
                    <a:pt x="119" y="19"/>
                    <a:pt x="119" y="19"/>
                    <a:pt x="119" y="19"/>
                  </a:cubicBezTo>
                  <a:cubicBezTo>
                    <a:pt x="120" y="23"/>
                    <a:pt x="120" y="23"/>
                    <a:pt x="120" y="23"/>
                  </a:cubicBezTo>
                  <a:cubicBezTo>
                    <a:pt x="116" y="22"/>
                    <a:pt x="116" y="22"/>
                    <a:pt x="116" y="22"/>
                  </a:cubicBezTo>
                  <a:cubicBezTo>
                    <a:pt x="114" y="20"/>
                    <a:pt x="114" y="20"/>
                    <a:pt x="114" y="20"/>
                  </a:cubicBezTo>
                  <a:cubicBezTo>
                    <a:pt x="110" y="19"/>
                    <a:pt x="110" y="19"/>
                    <a:pt x="110" y="19"/>
                  </a:cubicBezTo>
                  <a:cubicBezTo>
                    <a:pt x="109" y="19"/>
                    <a:pt x="109" y="19"/>
                    <a:pt x="109" y="19"/>
                  </a:cubicBezTo>
                  <a:cubicBezTo>
                    <a:pt x="106" y="20"/>
                    <a:pt x="106" y="20"/>
                    <a:pt x="106" y="20"/>
                  </a:cubicBezTo>
                  <a:cubicBezTo>
                    <a:pt x="108" y="22"/>
                    <a:pt x="108" y="22"/>
                    <a:pt x="108" y="22"/>
                  </a:cubicBezTo>
                  <a:cubicBezTo>
                    <a:pt x="113" y="22"/>
                    <a:pt x="113" y="22"/>
                    <a:pt x="113" y="22"/>
                  </a:cubicBezTo>
                  <a:cubicBezTo>
                    <a:pt x="114" y="23"/>
                    <a:pt x="114" y="23"/>
                    <a:pt x="114" y="23"/>
                  </a:cubicBezTo>
                  <a:cubicBezTo>
                    <a:pt x="114" y="23"/>
                    <a:pt x="114" y="23"/>
                    <a:pt x="114" y="23"/>
                  </a:cubicBezTo>
                  <a:cubicBezTo>
                    <a:pt x="115" y="26"/>
                    <a:pt x="115" y="26"/>
                    <a:pt x="115" y="26"/>
                  </a:cubicBezTo>
                  <a:cubicBezTo>
                    <a:pt x="114" y="27"/>
                    <a:pt x="114" y="27"/>
                    <a:pt x="114" y="27"/>
                  </a:cubicBezTo>
                  <a:cubicBezTo>
                    <a:pt x="112" y="28"/>
                    <a:pt x="112" y="28"/>
                    <a:pt x="112" y="28"/>
                  </a:cubicBezTo>
                  <a:cubicBezTo>
                    <a:pt x="110" y="27"/>
                    <a:pt x="110" y="27"/>
                    <a:pt x="110" y="27"/>
                  </a:cubicBezTo>
                  <a:cubicBezTo>
                    <a:pt x="113" y="26"/>
                    <a:pt x="113" y="26"/>
                    <a:pt x="113" y="26"/>
                  </a:cubicBezTo>
                  <a:cubicBezTo>
                    <a:pt x="113" y="24"/>
                    <a:pt x="113" y="24"/>
                    <a:pt x="113" y="24"/>
                  </a:cubicBezTo>
                  <a:cubicBezTo>
                    <a:pt x="105" y="24"/>
                    <a:pt x="105" y="24"/>
                    <a:pt x="105" y="24"/>
                  </a:cubicBezTo>
                  <a:cubicBezTo>
                    <a:pt x="104" y="23"/>
                    <a:pt x="104" y="23"/>
                    <a:pt x="104" y="23"/>
                  </a:cubicBezTo>
                  <a:cubicBezTo>
                    <a:pt x="103" y="26"/>
                    <a:pt x="103" y="26"/>
                    <a:pt x="103" y="26"/>
                  </a:cubicBezTo>
                  <a:cubicBezTo>
                    <a:pt x="101" y="27"/>
                    <a:pt x="101" y="27"/>
                    <a:pt x="101" y="27"/>
                  </a:cubicBezTo>
                  <a:cubicBezTo>
                    <a:pt x="100" y="33"/>
                    <a:pt x="100" y="33"/>
                    <a:pt x="100" y="33"/>
                  </a:cubicBezTo>
                  <a:cubicBezTo>
                    <a:pt x="100" y="35"/>
                    <a:pt x="100" y="35"/>
                    <a:pt x="100" y="35"/>
                  </a:cubicBezTo>
                  <a:cubicBezTo>
                    <a:pt x="98" y="37"/>
                    <a:pt x="98" y="37"/>
                    <a:pt x="98" y="37"/>
                  </a:cubicBezTo>
                  <a:cubicBezTo>
                    <a:pt x="95" y="39"/>
                    <a:pt x="95" y="39"/>
                    <a:pt x="95" y="39"/>
                  </a:cubicBezTo>
                  <a:cubicBezTo>
                    <a:pt x="93" y="39"/>
                    <a:pt x="93" y="39"/>
                    <a:pt x="93" y="39"/>
                  </a:cubicBezTo>
                  <a:cubicBezTo>
                    <a:pt x="90" y="36"/>
                    <a:pt x="90" y="36"/>
                    <a:pt x="90" y="36"/>
                  </a:cubicBezTo>
                  <a:cubicBezTo>
                    <a:pt x="89" y="33"/>
                    <a:pt x="89" y="33"/>
                    <a:pt x="89" y="33"/>
                  </a:cubicBezTo>
                  <a:cubicBezTo>
                    <a:pt x="92" y="31"/>
                    <a:pt x="92" y="31"/>
                    <a:pt x="92" y="31"/>
                  </a:cubicBezTo>
                  <a:cubicBezTo>
                    <a:pt x="96" y="29"/>
                    <a:pt x="96" y="29"/>
                    <a:pt x="96" y="29"/>
                  </a:cubicBezTo>
                  <a:cubicBezTo>
                    <a:pt x="95" y="27"/>
                    <a:pt x="95" y="27"/>
                    <a:pt x="95" y="27"/>
                  </a:cubicBezTo>
                  <a:cubicBezTo>
                    <a:pt x="94" y="28"/>
                    <a:pt x="94" y="28"/>
                    <a:pt x="94" y="28"/>
                  </a:cubicBezTo>
                  <a:cubicBezTo>
                    <a:pt x="92" y="24"/>
                    <a:pt x="92" y="24"/>
                    <a:pt x="92" y="24"/>
                  </a:cubicBezTo>
                  <a:cubicBezTo>
                    <a:pt x="96" y="22"/>
                    <a:pt x="96" y="22"/>
                    <a:pt x="96" y="22"/>
                  </a:cubicBezTo>
                  <a:cubicBezTo>
                    <a:pt x="96" y="17"/>
                    <a:pt x="96" y="17"/>
                    <a:pt x="96" y="17"/>
                  </a:cubicBezTo>
                  <a:cubicBezTo>
                    <a:pt x="98" y="15"/>
                    <a:pt x="98" y="15"/>
                    <a:pt x="98" y="15"/>
                  </a:cubicBezTo>
                  <a:cubicBezTo>
                    <a:pt x="101" y="14"/>
                    <a:pt x="101" y="14"/>
                    <a:pt x="101" y="14"/>
                  </a:cubicBezTo>
                  <a:cubicBezTo>
                    <a:pt x="102" y="13"/>
                    <a:pt x="102" y="13"/>
                    <a:pt x="102" y="13"/>
                  </a:cubicBezTo>
                  <a:cubicBezTo>
                    <a:pt x="99" y="10"/>
                    <a:pt x="99" y="10"/>
                    <a:pt x="99" y="10"/>
                  </a:cubicBezTo>
                  <a:cubicBezTo>
                    <a:pt x="97" y="13"/>
                    <a:pt x="97" y="13"/>
                    <a:pt x="97" y="13"/>
                  </a:cubicBezTo>
                  <a:cubicBezTo>
                    <a:pt x="95" y="11"/>
                    <a:pt x="95" y="11"/>
                    <a:pt x="95" y="11"/>
                  </a:cubicBezTo>
                  <a:cubicBezTo>
                    <a:pt x="93" y="12"/>
                    <a:pt x="93" y="12"/>
                    <a:pt x="93" y="12"/>
                  </a:cubicBezTo>
                  <a:cubicBezTo>
                    <a:pt x="91" y="10"/>
                    <a:pt x="91" y="10"/>
                    <a:pt x="91" y="10"/>
                  </a:cubicBezTo>
                  <a:cubicBezTo>
                    <a:pt x="92" y="8"/>
                    <a:pt x="92" y="8"/>
                    <a:pt x="92" y="8"/>
                  </a:cubicBezTo>
                  <a:cubicBezTo>
                    <a:pt x="94" y="5"/>
                    <a:pt x="94" y="5"/>
                    <a:pt x="94" y="5"/>
                  </a:cubicBezTo>
                  <a:cubicBezTo>
                    <a:pt x="94" y="3"/>
                    <a:pt x="94" y="3"/>
                    <a:pt x="94" y="3"/>
                  </a:cubicBezTo>
                  <a:cubicBezTo>
                    <a:pt x="76" y="0"/>
                    <a:pt x="56" y="3"/>
                    <a:pt x="39" y="13"/>
                  </a:cubicBezTo>
                  <a:cubicBezTo>
                    <a:pt x="39" y="13"/>
                    <a:pt x="39" y="13"/>
                    <a:pt x="39" y="13"/>
                  </a:cubicBezTo>
                  <a:cubicBezTo>
                    <a:pt x="24" y="22"/>
                    <a:pt x="13" y="35"/>
                    <a:pt x="6" y="50"/>
                  </a:cubicBezTo>
                  <a:cubicBezTo>
                    <a:pt x="10" y="48"/>
                    <a:pt x="10" y="48"/>
                    <a:pt x="10" y="48"/>
                  </a:cubicBezTo>
                  <a:cubicBezTo>
                    <a:pt x="12" y="48"/>
                    <a:pt x="12" y="48"/>
                    <a:pt x="12" y="48"/>
                  </a:cubicBezTo>
                  <a:cubicBezTo>
                    <a:pt x="15" y="47"/>
                    <a:pt x="15" y="47"/>
                    <a:pt x="15" y="47"/>
                  </a:cubicBezTo>
                  <a:cubicBezTo>
                    <a:pt x="16" y="48"/>
                    <a:pt x="16" y="48"/>
                    <a:pt x="16" y="48"/>
                  </a:cubicBezTo>
                  <a:cubicBezTo>
                    <a:pt x="21" y="45"/>
                    <a:pt x="21" y="45"/>
                    <a:pt x="21" y="45"/>
                  </a:cubicBezTo>
                  <a:cubicBezTo>
                    <a:pt x="19" y="44"/>
                    <a:pt x="19" y="44"/>
                    <a:pt x="19" y="44"/>
                  </a:cubicBezTo>
                  <a:cubicBezTo>
                    <a:pt x="15" y="47"/>
                    <a:pt x="15" y="47"/>
                    <a:pt x="15" y="47"/>
                  </a:cubicBezTo>
                  <a:cubicBezTo>
                    <a:pt x="15" y="45"/>
                    <a:pt x="15" y="45"/>
                    <a:pt x="15" y="45"/>
                  </a:cubicBezTo>
                  <a:cubicBezTo>
                    <a:pt x="14" y="44"/>
                    <a:pt x="14" y="44"/>
                    <a:pt x="14" y="44"/>
                  </a:cubicBezTo>
                  <a:cubicBezTo>
                    <a:pt x="11" y="46"/>
                    <a:pt x="11" y="46"/>
                    <a:pt x="11" y="46"/>
                  </a:cubicBezTo>
                  <a:cubicBezTo>
                    <a:pt x="13" y="41"/>
                    <a:pt x="13" y="41"/>
                    <a:pt x="13" y="41"/>
                  </a:cubicBezTo>
                  <a:cubicBezTo>
                    <a:pt x="17" y="39"/>
                    <a:pt x="17" y="39"/>
                    <a:pt x="17" y="39"/>
                  </a:cubicBezTo>
                  <a:cubicBezTo>
                    <a:pt x="20" y="40"/>
                    <a:pt x="20" y="40"/>
                    <a:pt x="20" y="40"/>
                  </a:cubicBezTo>
                  <a:cubicBezTo>
                    <a:pt x="23" y="38"/>
                    <a:pt x="23" y="38"/>
                    <a:pt x="23" y="38"/>
                  </a:cubicBezTo>
                  <a:cubicBezTo>
                    <a:pt x="24" y="36"/>
                    <a:pt x="24" y="36"/>
                    <a:pt x="24" y="36"/>
                  </a:cubicBezTo>
                  <a:cubicBezTo>
                    <a:pt x="26" y="35"/>
                    <a:pt x="26" y="35"/>
                    <a:pt x="26" y="35"/>
                  </a:cubicBezTo>
                  <a:cubicBezTo>
                    <a:pt x="25" y="39"/>
                    <a:pt x="25" y="39"/>
                    <a:pt x="25" y="39"/>
                  </a:cubicBezTo>
                  <a:cubicBezTo>
                    <a:pt x="25" y="39"/>
                    <a:pt x="21" y="42"/>
                    <a:pt x="21" y="41"/>
                  </a:cubicBezTo>
                  <a:cubicBezTo>
                    <a:pt x="22" y="41"/>
                    <a:pt x="23" y="44"/>
                    <a:pt x="23" y="44"/>
                  </a:cubicBezTo>
                  <a:cubicBezTo>
                    <a:pt x="27" y="41"/>
                    <a:pt x="27" y="41"/>
                    <a:pt x="27" y="41"/>
                  </a:cubicBezTo>
                  <a:cubicBezTo>
                    <a:pt x="27" y="40"/>
                    <a:pt x="27" y="40"/>
                    <a:pt x="27" y="40"/>
                  </a:cubicBezTo>
                  <a:cubicBezTo>
                    <a:pt x="30" y="38"/>
                    <a:pt x="30" y="38"/>
                    <a:pt x="30" y="38"/>
                  </a:cubicBezTo>
                  <a:cubicBezTo>
                    <a:pt x="29" y="36"/>
                    <a:pt x="29" y="36"/>
                    <a:pt x="29" y="36"/>
                  </a:cubicBezTo>
                  <a:cubicBezTo>
                    <a:pt x="27" y="37"/>
                    <a:pt x="27" y="37"/>
                    <a:pt x="27" y="37"/>
                  </a:cubicBezTo>
                  <a:cubicBezTo>
                    <a:pt x="27" y="35"/>
                    <a:pt x="27" y="35"/>
                    <a:pt x="27" y="35"/>
                  </a:cubicBezTo>
                  <a:cubicBezTo>
                    <a:pt x="28" y="33"/>
                    <a:pt x="28" y="33"/>
                    <a:pt x="28" y="33"/>
                  </a:cubicBezTo>
                  <a:cubicBezTo>
                    <a:pt x="33" y="31"/>
                    <a:pt x="33" y="31"/>
                    <a:pt x="33" y="31"/>
                  </a:cubicBezTo>
                  <a:cubicBezTo>
                    <a:pt x="32" y="35"/>
                    <a:pt x="32" y="35"/>
                    <a:pt x="32" y="35"/>
                  </a:cubicBezTo>
                  <a:cubicBezTo>
                    <a:pt x="33" y="36"/>
                    <a:pt x="33" y="36"/>
                    <a:pt x="33" y="36"/>
                  </a:cubicBezTo>
                  <a:cubicBezTo>
                    <a:pt x="36" y="35"/>
                    <a:pt x="36" y="35"/>
                    <a:pt x="36" y="35"/>
                  </a:cubicBezTo>
                  <a:cubicBezTo>
                    <a:pt x="34" y="32"/>
                    <a:pt x="34" y="32"/>
                    <a:pt x="34" y="32"/>
                  </a:cubicBezTo>
                  <a:cubicBezTo>
                    <a:pt x="36" y="29"/>
                    <a:pt x="36" y="29"/>
                    <a:pt x="36" y="29"/>
                  </a:cubicBezTo>
                  <a:cubicBezTo>
                    <a:pt x="40" y="26"/>
                    <a:pt x="40" y="26"/>
                    <a:pt x="40" y="26"/>
                  </a:cubicBezTo>
                  <a:cubicBezTo>
                    <a:pt x="46" y="25"/>
                    <a:pt x="46" y="25"/>
                    <a:pt x="46" y="25"/>
                  </a:cubicBezTo>
                  <a:cubicBezTo>
                    <a:pt x="48" y="25"/>
                    <a:pt x="48" y="25"/>
                    <a:pt x="48" y="25"/>
                  </a:cubicBezTo>
                  <a:cubicBezTo>
                    <a:pt x="49" y="27"/>
                    <a:pt x="49" y="27"/>
                    <a:pt x="49" y="27"/>
                  </a:cubicBezTo>
                  <a:cubicBezTo>
                    <a:pt x="52" y="27"/>
                    <a:pt x="52" y="27"/>
                    <a:pt x="52" y="27"/>
                  </a:cubicBezTo>
                  <a:cubicBezTo>
                    <a:pt x="52" y="29"/>
                    <a:pt x="52" y="29"/>
                    <a:pt x="52" y="29"/>
                  </a:cubicBezTo>
                  <a:cubicBezTo>
                    <a:pt x="49" y="31"/>
                    <a:pt x="49" y="31"/>
                    <a:pt x="49" y="31"/>
                  </a:cubicBezTo>
                  <a:cubicBezTo>
                    <a:pt x="49" y="31"/>
                    <a:pt x="49" y="31"/>
                    <a:pt x="49" y="31"/>
                  </a:cubicBezTo>
                  <a:cubicBezTo>
                    <a:pt x="49" y="34"/>
                    <a:pt x="49" y="34"/>
                    <a:pt x="49" y="34"/>
                  </a:cubicBezTo>
                  <a:cubicBezTo>
                    <a:pt x="42" y="36"/>
                    <a:pt x="42" y="36"/>
                    <a:pt x="42" y="36"/>
                  </a:cubicBezTo>
                  <a:cubicBezTo>
                    <a:pt x="45" y="30"/>
                    <a:pt x="45" y="30"/>
                    <a:pt x="45" y="30"/>
                  </a:cubicBezTo>
                  <a:cubicBezTo>
                    <a:pt x="42" y="30"/>
                    <a:pt x="42" y="30"/>
                    <a:pt x="42" y="30"/>
                  </a:cubicBezTo>
                  <a:cubicBezTo>
                    <a:pt x="38" y="33"/>
                    <a:pt x="38" y="33"/>
                    <a:pt x="38" y="33"/>
                  </a:cubicBezTo>
                  <a:cubicBezTo>
                    <a:pt x="38" y="34"/>
                    <a:pt x="38" y="34"/>
                    <a:pt x="38" y="34"/>
                  </a:cubicBezTo>
                  <a:cubicBezTo>
                    <a:pt x="38" y="34"/>
                    <a:pt x="38" y="34"/>
                    <a:pt x="38" y="34"/>
                  </a:cubicBezTo>
                  <a:cubicBezTo>
                    <a:pt x="38" y="34"/>
                    <a:pt x="38" y="34"/>
                    <a:pt x="38" y="34"/>
                  </a:cubicBezTo>
                  <a:cubicBezTo>
                    <a:pt x="37" y="36"/>
                    <a:pt x="37" y="36"/>
                    <a:pt x="37" y="36"/>
                  </a:cubicBezTo>
                  <a:cubicBezTo>
                    <a:pt x="35" y="37"/>
                    <a:pt x="35" y="37"/>
                    <a:pt x="35" y="37"/>
                  </a:cubicBezTo>
                  <a:cubicBezTo>
                    <a:pt x="36" y="38"/>
                    <a:pt x="36" y="38"/>
                    <a:pt x="36" y="38"/>
                  </a:cubicBezTo>
                  <a:cubicBezTo>
                    <a:pt x="37" y="38"/>
                    <a:pt x="37" y="38"/>
                    <a:pt x="37" y="38"/>
                  </a:cubicBezTo>
                  <a:cubicBezTo>
                    <a:pt x="37" y="39"/>
                    <a:pt x="37" y="39"/>
                    <a:pt x="37" y="39"/>
                  </a:cubicBezTo>
                  <a:cubicBezTo>
                    <a:pt x="36" y="40"/>
                    <a:pt x="36" y="40"/>
                    <a:pt x="36" y="40"/>
                  </a:cubicBezTo>
                  <a:cubicBezTo>
                    <a:pt x="36" y="41"/>
                    <a:pt x="36" y="41"/>
                    <a:pt x="36" y="41"/>
                  </a:cubicBezTo>
                  <a:cubicBezTo>
                    <a:pt x="35" y="42"/>
                    <a:pt x="35" y="42"/>
                    <a:pt x="35" y="42"/>
                  </a:cubicBezTo>
                  <a:cubicBezTo>
                    <a:pt x="33" y="40"/>
                    <a:pt x="33" y="40"/>
                    <a:pt x="33" y="40"/>
                  </a:cubicBezTo>
                  <a:cubicBezTo>
                    <a:pt x="31" y="43"/>
                    <a:pt x="31" y="43"/>
                    <a:pt x="31" y="43"/>
                  </a:cubicBezTo>
                  <a:cubicBezTo>
                    <a:pt x="27" y="50"/>
                    <a:pt x="27" y="50"/>
                    <a:pt x="27" y="50"/>
                  </a:cubicBezTo>
                  <a:cubicBezTo>
                    <a:pt x="29" y="52"/>
                    <a:pt x="29" y="52"/>
                    <a:pt x="29" y="52"/>
                  </a:cubicBezTo>
                  <a:cubicBezTo>
                    <a:pt x="31" y="52"/>
                    <a:pt x="31" y="52"/>
                    <a:pt x="31" y="52"/>
                  </a:cubicBezTo>
                  <a:cubicBezTo>
                    <a:pt x="35" y="51"/>
                    <a:pt x="35" y="51"/>
                    <a:pt x="35" y="51"/>
                  </a:cubicBezTo>
                  <a:cubicBezTo>
                    <a:pt x="37" y="55"/>
                    <a:pt x="37" y="55"/>
                    <a:pt x="37" y="55"/>
                  </a:cubicBezTo>
                  <a:cubicBezTo>
                    <a:pt x="39" y="54"/>
                    <a:pt x="39" y="54"/>
                    <a:pt x="39" y="54"/>
                  </a:cubicBezTo>
                  <a:cubicBezTo>
                    <a:pt x="38" y="50"/>
                    <a:pt x="38" y="50"/>
                    <a:pt x="38" y="50"/>
                  </a:cubicBezTo>
                  <a:cubicBezTo>
                    <a:pt x="41" y="46"/>
                    <a:pt x="41" y="46"/>
                    <a:pt x="41" y="46"/>
                  </a:cubicBezTo>
                  <a:cubicBezTo>
                    <a:pt x="39" y="42"/>
                    <a:pt x="39" y="42"/>
                    <a:pt x="39" y="42"/>
                  </a:cubicBezTo>
                  <a:cubicBezTo>
                    <a:pt x="40" y="39"/>
                    <a:pt x="40" y="39"/>
                    <a:pt x="40" y="39"/>
                  </a:cubicBezTo>
                  <a:cubicBezTo>
                    <a:pt x="45" y="37"/>
                    <a:pt x="45" y="37"/>
                    <a:pt x="45" y="37"/>
                  </a:cubicBezTo>
                  <a:cubicBezTo>
                    <a:pt x="47" y="40"/>
                    <a:pt x="47" y="40"/>
                    <a:pt x="47" y="40"/>
                  </a:cubicBezTo>
                  <a:cubicBezTo>
                    <a:pt x="48" y="40"/>
                    <a:pt x="48" y="40"/>
                    <a:pt x="48" y="40"/>
                  </a:cubicBezTo>
                  <a:cubicBezTo>
                    <a:pt x="51" y="36"/>
                    <a:pt x="51" y="36"/>
                    <a:pt x="51" y="36"/>
                  </a:cubicBezTo>
                  <a:cubicBezTo>
                    <a:pt x="53" y="40"/>
                    <a:pt x="53" y="40"/>
                    <a:pt x="53" y="40"/>
                  </a:cubicBezTo>
                  <a:cubicBezTo>
                    <a:pt x="55" y="40"/>
                    <a:pt x="55" y="40"/>
                    <a:pt x="55" y="40"/>
                  </a:cubicBezTo>
                  <a:cubicBezTo>
                    <a:pt x="57" y="40"/>
                    <a:pt x="57" y="40"/>
                    <a:pt x="57" y="40"/>
                  </a:cubicBezTo>
                  <a:cubicBezTo>
                    <a:pt x="58" y="42"/>
                    <a:pt x="58" y="42"/>
                    <a:pt x="58" y="42"/>
                  </a:cubicBezTo>
                  <a:cubicBezTo>
                    <a:pt x="57" y="43"/>
                    <a:pt x="57" y="43"/>
                    <a:pt x="57" y="43"/>
                  </a:cubicBezTo>
                  <a:cubicBezTo>
                    <a:pt x="56" y="45"/>
                    <a:pt x="56" y="45"/>
                    <a:pt x="56" y="45"/>
                  </a:cubicBezTo>
                  <a:cubicBezTo>
                    <a:pt x="57" y="45"/>
                    <a:pt x="57" y="45"/>
                    <a:pt x="57" y="45"/>
                  </a:cubicBezTo>
                  <a:cubicBezTo>
                    <a:pt x="58" y="45"/>
                    <a:pt x="58" y="45"/>
                    <a:pt x="58" y="45"/>
                  </a:cubicBezTo>
                  <a:cubicBezTo>
                    <a:pt x="61" y="45"/>
                    <a:pt x="61" y="45"/>
                    <a:pt x="61" y="45"/>
                  </a:cubicBezTo>
                  <a:cubicBezTo>
                    <a:pt x="62" y="46"/>
                    <a:pt x="62" y="46"/>
                    <a:pt x="62" y="46"/>
                  </a:cubicBezTo>
                  <a:cubicBezTo>
                    <a:pt x="61" y="47"/>
                    <a:pt x="61" y="47"/>
                    <a:pt x="61" y="47"/>
                  </a:cubicBezTo>
                  <a:cubicBezTo>
                    <a:pt x="61" y="47"/>
                    <a:pt x="61" y="47"/>
                    <a:pt x="61" y="47"/>
                  </a:cubicBezTo>
                  <a:cubicBezTo>
                    <a:pt x="59" y="47"/>
                    <a:pt x="59" y="47"/>
                    <a:pt x="59" y="47"/>
                  </a:cubicBezTo>
                  <a:cubicBezTo>
                    <a:pt x="56" y="48"/>
                    <a:pt x="56" y="48"/>
                    <a:pt x="56" y="48"/>
                  </a:cubicBezTo>
                  <a:cubicBezTo>
                    <a:pt x="55" y="47"/>
                    <a:pt x="55" y="47"/>
                    <a:pt x="55" y="47"/>
                  </a:cubicBezTo>
                  <a:cubicBezTo>
                    <a:pt x="55" y="47"/>
                    <a:pt x="55" y="47"/>
                    <a:pt x="55" y="47"/>
                  </a:cubicBezTo>
                  <a:cubicBezTo>
                    <a:pt x="56" y="46"/>
                    <a:pt x="56" y="46"/>
                    <a:pt x="56" y="46"/>
                  </a:cubicBezTo>
                  <a:cubicBezTo>
                    <a:pt x="55" y="44"/>
                    <a:pt x="55" y="44"/>
                    <a:pt x="55" y="44"/>
                  </a:cubicBezTo>
                  <a:cubicBezTo>
                    <a:pt x="54" y="45"/>
                    <a:pt x="54" y="45"/>
                    <a:pt x="54" y="45"/>
                  </a:cubicBezTo>
                  <a:cubicBezTo>
                    <a:pt x="54" y="46"/>
                    <a:pt x="54" y="46"/>
                    <a:pt x="54" y="46"/>
                  </a:cubicBezTo>
                  <a:cubicBezTo>
                    <a:pt x="52" y="48"/>
                    <a:pt x="52" y="48"/>
                    <a:pt x="52" y="48"/>
                  </a:cubicBezTo>
                  <a:cubicBezTo>
                    <a:pt x="52" y="48"/>
                    <a:pt x="52" y="48"/>
                    <a:pt x="52" y="48"/>
                  </a:cubicBezTo>
                  <a:cubicBezTo>
                    <a:pt x="52" y="48"/>
                    <a:pt x="52" y="48"/>
                    <a:pt x="52" y="48"/>
                  </a:cubicBezTo>
                  <a:cubicBezTo>
                    <a:pt x="51" y="48"/>
                    <a:pt x="51" y="48"/>
                    <a:pt x="51" y="48"/>
                  </a:cubicBezTo>
                  <a:cubicBezTo>
                    <a:pt x="50" y="48"/>
                    <a:pt x="50" y="48"/>
                    <a:pt x="50" y="48"/>
                  </a:cubicBezTo>
                  <a:cubicBezTo>
                    <a:pt x="49" y="48"/>
                    <a:pt x="49" y="48"/>
                    <a:pt x="49" y="48"/>
                  </a:cubicBezTo>
                  <a:cubicBezTo>
                    <a:pt x="48" y="49"/>
                    <a:pt x="48" y="49"/>
                    <a:pt x="48" y="49"/>
                  </a:cubicBezTo>
                  <a:cubicBezTo>
                    <a:pt x="47" y="49"/>
                    <a:pt x="47" y="49"/>
                    <a:pt x="47" y="49"/>
                  </a:cubicBezTo>
                  <a:cubicBezTo>
                    <a:pt x="48" y="51"/>
                    <a:pt x="48" y="51"/>
                    <a:pt x="48" y="51"/>
                  </a:cubicBezTo>
                  <a:cubicBezTo>
                    <a:pt x="50" y="50"/>
                    <a:pt x="50" y="50"/>
                    <a:pt x="50" y="50"/>
                  </a:cubicBezTo>
                  <a:cubicBezTo>
                    <a:pt x="51" y="50"/>
                    <a:pt x="51" y="50"/>
                    <a:pt x="51" y="50"/>
                  </a:cubicBezTo>
                  <a:cubicBezTo>
                    <a:pt x="51" y="50"/>
                    <a:pt x="51" y="50"/>
                    <a:pt x="51" y="50"/>
                  </a:cubicBezTo>
                  <a:cubicBezTo>
                    <a:pt x="50" y="52"/>
                    <a:pt x="50" y="52"/>
                    <a:pt x="50" y="52"/>
                  </a:cubicBezTo>
                  <a:cubicBezTo>
                    <a:pt x="50" y="52"/>
                    <a:pt x="50" y="52"/>
                    <a:pt x="50" y="52"/>
                  </a:cubicBezTo>
                  <a:cubicBezTo>
                    <a:pt x="48" y="52"/>
                    <a:pt x="48" y="52"/>
                    <a:pt x="48" y="52"/>
                  </a:cubicBezTo>
                  <a:cubicBezTo>
                    <a:pt x="47" y="57"/>
                    <a:pt x="47" y="57"/>
                    <a:pt x="47" y="57"/>
                  </a:cubicBezTo>
                  <a:cubicBezTo>
                    <a:pt x="48" y="57"/>
                    <a:pt x="48" y="57"/>
                    <a:pt x="48" y="57"/>
                  </a:cubicBezTo>
                  <a:cubicBezTo>
                    <a:pt x="45" y="62"/>
                    <a:pt x="45" y="62"/>
                    <a:pt x="45" y="62"/>
                  </a:cubicBezTo>
                  <a:cubicBezTo>
                    <a:pt x="43" y="69"/>
                    <a:pt x="43" y="69"/>
                    <a:pt x="43" y="69"/>
                  </a:cubicBezTo>
                  <a:cubicBezTo>
                    <a:pt x="44" y="71"/>
                    <a:pt x="44" y="71"/>
                    <a:pt x="44" y="71"/>
                  </a:cubicBezTo>
                  <a:cubicBezTo>
                    <a:pt x="41" y="76"/>
                    <a:pt x="41" y="76"/>
                    <a:pt x="41" y="76"/>
                  </a:cubicBezTo>
                  <a:cubicBezTo>
                    <a:pt x="40" y="80"/>
                    <a:pt x="40" y="80"/>
                    <a:pt x="40" y="80"/>
                  </a:cubicBezTo>
                  <a:cubicBezTo>
                    <a:pt x="43" y="84"/>
                    <a:pt x="43" y="84"/>
                    <a:pt x="43" y="84"/>
                  </a:cubicBezTo>
                  <a:cubicBezTo>
                    <a:pt x="39" y="84"/>
                    <a:pt x="39" y="84"/>
                    <a:pt x="39" y="84"/>
                  </a:cubicBezTo>
                  <a:cubicBezTo>
                    <a:pt x="38" y="82"/>
                    <a:pt x="38" y="82"/>
                    <a:pt x="38" y="82"/>
                  </a:cubicBezTo>
                  <a:cubicBezTo>
                    <a:pt x="30" y="87"/>
                    <a:pt x="30" y="87"/>
                    <a:pt x="30" y="87"/>
                  </a:cubicBezTo>
                  <a:cubicBezTo>
                    <a:pt x="27" y="91"/>
                    <a:pt x="27" y="91"/>
                    <a:pt x="27" y="91"/>
                  </a:cubicBezTo>
                  <a:cubicBezTo>
                    <a:pt x="27" y="96"/>
                    <a:pt x="27" y="96"/>
                    <a:pt x="27" y="96"/>
                  </a:cubicBezTo>
                  <a:cubicBezTo>
                    <a:pt x="28" y="99"/>
                    <a:pt x="28" y="99"/>
                    <a:pt x="28" y="99"/>
                  </a:cubicBezTo>
                  <a:cubicBezTo>
                    <a:pt x="31" y="101"/>
                    <a:pt x="31" y="101"/>
                    <a:pt x="31" y="101"/>
                  </a:cubicBezTo>
                  <a:cubicBezTo>
                    <a:pt x="34" y="99"/>
                    <a:pt x="34" y="99"/>
                    <a:pt x="34" y="99"/>
                  </a:cubicBezTo>
                  <a:cubicBezTo>
                    <a:pt x="37" y="92"/>
                    <a:pt x="37" y="92"/>
                    <a:pt x="37" y="92"/>
                  </a:cubicBezTo>
                  <a:cubicBezTo>
                    <a:pt x="39" y="94"/>
                    <a:pt x="39" y="94"/>
                    <a:pt x="39" y="94"/>
                  </a:cubicBezTo>
                  <a:cubicBezTo>
                    <a:pt x="39" y="98"/>
                    <a:pt x="39" y="98"/>
                    <a:pt x="39" y="98"/>
                  </a:cubicBezTo>
                  <a:cubicBezTo>
                    <a:pt x="44" y="96"/>
                    <a:pt x="44" y="96"/>
                    <a:pt x="44" y="96"/>
                  </a:cubicBezTo>
                  <a:cubicBezTo>
                    <a:pt x="48" y="102"/>
                    <a:pt x="48" y="102"/>
                    <a:pt x="48" y="102"/>
                  </a:cubicBezTo>
                  <a:cubicBezTo>
                    <a:pt x="54" y="100"/>
                    <a:pt x="54" y="100"/>
                    <a:pt x="54" y="100"/>
                  </a:cubicBezTo>
                  <a:cubicBezTo>
                    <a:pt x="55" y="94"/>
                    <a:pt x="55" y="94"/>
                    <a:pt x="55" y="94"/>
                  </a:cubicBezTo>
                  <a:cubicBezTo>
                    <a:pt x="59" y="92"/>
                    <a:pt x="59" y="92"/>
                    <a:pt x="59" y="92"/>
                  </a:cubicBezTo>
                  <a:cubicBezTo>
                    <a:pt x="62" y="93"/>
                    <a:pt x="62" y="93"/>
                    <a:pt x="62" y="93"/>
                  </a:cubicBezTo>
                  <a:cubicBezTo>
                    <a:pt x="66" y="91"/>
                    <a:pt x="66" y="91"/>
                    <a:pt x="66" y="91"/>
                  </a:cubicBezTo>
                  <a:cubicBezTo>
                    <a:pt x="65" y="89"/>
                    <a:pt x="65" y="89"/>
                    <a:pt x="65" y="89"/>
                  </a:cubicBezTo>
                  <a:cubicBezTo>
                    <a:pt x="68" y="89"/>
                    <a:pt x="68" y="89"/>
                    <a:pt x="68" y="89"/>
                  </a:cubicBezTo>
                  <a:cubicBezTo>
                    <a:pt x="73" y="91"/>
                    <a:pt x="73" y="91"/>
                    <a:pt x="73" y="91"/>
                  </a:cubicBezTo>
                  <a:cubicBezTo>
                    <a:pt x="78" y="89"/>
                    <a:pt x="78" y="89"/>
                    <a:pt x="78" y="89"/>
                  </a:cubicBezTo>
                  <a:cubicBezTo>
                    <a:pt x="81" y="91"/>
                    <a:pt x="81" y="91"/>
                    <a:pt x="81" y="91"/>
                  </a:cubicBezTo>
                  <a:cubicBezTo>
                    <a:pt x="83" y="94"/>
                    <a:pt x="83" y="94"/>
                    <a:pt x="83" y="94"/>
                  </a:cubicBezTo>
                  <a:cubicBezTo>
                    <a:pt x="87" y="93"/>
                    <a:pt x="87" y="93"/>
                    <a:pt x="87" y="93"/>
                  </a:cubicBezTo>
                  <a:cubicBezTo>
                    <a:pt x="89" y="93"/>
                    <a:pt x="89" y="93"/>
                    <a:pt x="89" y="93"/>
                  </a:cubicBezTo>
                  <a:cubicBezTo>
                    <a:pt x="95" y="89"/>
                    <a:pt x="95" y="89"/>
                    <a:pt x="95" y="89"/>
                  </a:cubicBezTo>
                  <a:cubicBezTo>
                    <a:pt x="99" y="91"/>
                    <a:pt x="99" y="91"/>
                    <a:pt x="99" y="91"/>
                  </a:cubicBezTo>
                  <a:cubicBezTo>
                    <a:pt x="102" y="91"/>
                    <a:pt x="102" y="91"/>
                    <a:pt x="102" y="91"/>
                  </a:cubicBezTo>
                  <a:cubicBezTo>
                    <a:pt x="103" y="93"/>
                    <a:pt x="103" y="93"/>
                    <a:pt x="103" y="93"/>
                  </a:cubicBezTo>
                  <a:cubicBezTo>
                    <a:pt x="102" y="99"/>
                    <a:pt x="102" y="99"/>
                    <a:pt x="102" y="99"/>
                  </a:cubicBezTo>
                  <a:cubicBezTo>
                    <a:pt x="106" y="108"/>
                    <a:pt x="106" y="108"/>
                    <a:pt x="106" y="108"/>
                  </a:cubicBezTo>
                  <a:cubicBezTo>
                    <a:pt x="105" y="111"/>
                    <a:pt x="105" y="111"/>
                    <a:pt x="105" y="111"/>
                  </a:cubicBezTo>
                  <a:cubicBezTo>
                    <a:pt x="101" y="114"/>
                    <a:pt x="101" y="114"/>
                    <a:pt x="101" y="114"/>
                  </a:cubicBezTo>
                  <a:cubicBezTo>
                    <a:pt x="101" y="117"/>
                    <a:pt x="101" y="117"/>
                    <a:pt x="101" y="117"/>
                  </a:cubicBezTo>
                  <a:cubicBezTo>
                    <a:pt x="101" y="117"/>
                    <a:pt x="101" y="117"/>
                    <a:pt x="101" y="117"/>
                  </a:cubicBezTo>
                  <a:cubicBezTo>
                    <a:pt x="104" y="120"/>
                    <a:pt x="104" y="120"/>
                    <a:pt x="104" y="120"/>
                  </a:cubicBezTo>
                  <a:cubicBezTo>
                    <a:pt x="104" y="122"/>
                    <a:pt x="104" y="122"/>
                    <a:pt x="104" y="122"/>
                  </a:cubicBezTo>
                  <a:cubicBezTo>
                    <a:pt x="103" y="128"/>
                    <a:pt x="103" y="128"/>
                    <a:pt x="103" y="128"/>
                  </a:cubicBezTo>
                  <a:cubicBezTo>
                    <a:pt x="103" y="132"/>
                    <a:pt x="103" y="132"/>
                    <a:pt x="103" y="132"/>
                  </a:cubicBezTo>
                  <a:cubicBezTo>
                    <a:pt x="101" y="136"/>
                    <a:pt x="101" y="136"/>
                    <a:pt x="101" y="136"/>
                  </a:cubicBezTo>
                  <a:cubicBezTo>
                    <a:pt x="98" y="138"/>
                    <a:pt x="98" y="138"/>
                    <a:pt x="98" y="138"/>
                  </a:cubicBezTo>
                  <a:cubicBezTo>
                    <a:pt x="99" y="139"/>
                    <a:pt x="99" y="139"/>
                    <a:pt x="99" y="139"/>
                  </a:cubicBezTo>
                  <a:cubicBezTo>
                    <a:pt x="101" y="139"/>
                    <a:pt x="101" y="139"/>
                    <a:pt x="101" y="139"/>
                  </a:cubicBezTo>
                  <a:cubicBezTo>
                    <a:pt x="101" y="140"/>
                    <a:pt x="101" y="140"/>
                    <a:pt x="101" y="140"/>
                  </a:cubicBezTo>
                  <a:cubicBezTo>
                    <a:pt x="101" y="143"/>
                    <a:pt x="101" y="143"/>
                    <a:pt x="101" y="143"/>
                  </a:cubicBezTo>
                  <a:cubicBezTo>
                    <a:pt x="102" y="143"/>
                    <a:pt x="102" y="143"/>
                    <a:pt x="102" y="143"/>
                  </a:cubicBezTo>
                  <a:cubicBezTo>
                    <a:pt x="105" y="142"/>
                    <a:pt x="105" y="142"/>
                    <a:pt x="105" y="142"/>
                  </a:cubicBezTo>
                  <a:cubicBezTo>
                    <a:pt x="105" y="144"/>
                    <a:pt x="105" y="144"/>
                    <a:pt x="105" y="144"/>
                  </a:cubicBezTo>
                  <a:cubicBezTo>
                    <a:pt x="106" y="146"/>
                    <a:pt x="106" y="146"/>
                    <a:pt x="106" y="146"/>
                  </a:cubicBezTo>
                  <a:cubicBezTo>
                    <a:pt x="106" y="147"/>
                    <a:pt x="106" y="147"/>
                    <a:pt x="106" y="147"/>
                  </a:cubicBezTo>
                  <a:cubicBezTo>
                    <a:pt x="111" y="148"/>
                    <a:pt x="111" y="148"/>
                    <a:pt x="111" y="148"/>
                  </a:cubicBezTo>
                  <a:cubicBezTo>
                    <a:pt x="111" y="149"/>
                    <a:pt x="111" y="149"/>
                    <a:pt x="111" y="149"/>
                  </a:cubicBezTo>
                  <a:cubicBezTo>
                    <a:pt x="107" y="152"/>
                    <a:pt x="107" y="152"/>
                    <a:pt x="107" y="152"/>
                  </a:cubicBezTo>
                  <a:cubicBezTo>
                    <a:pt x="101" y="151"/>
                    <a:pt x="101" y="151"/>
                    <a:pt x="101" y="151"/>
                  </a:cubicBezTo>
                  <a:cubicBezTo>
                    <a:pt x="94" y="147"/>
                    <a:pt x="94" y="147"/>
                    <a:pt x="94" y="147"/>
                  </a:cubicBezTo>
                  <a:cubicBezTo>
                    <a:pt x="92" y="141"/>
                    <a:pt x="92" y="141"/>
                    <a:pt x="92" y="141"/>
                  </a:cubicBezTo>
                  <a:cubicBezTo>
                    <a:pt x="87" y="140"/>
                    <a:pt x="87" y="140"/>
                    <a:pt x="87" y="140"/>
                  </a:cubicBezTo>
                  <a:cubicBezTo>
                    <a:pt x="85" y="134"/>
                    <a:pt x="85" y="134"/>
                    <a:pt x="85" y="134"/>
                  </a:cubicBezTo>
                  <a:cubicBezTo>
                    <a:pt x="83" y="134"/>
                    <a:pt x="83" y="134"/>
                    <a:pt x="83" y="134"/>
                  </a:cubicBezTo>
                  <a:cubicBezTo>
                    <a:pt x="76" y="122"/>
                    <a:pt x="76" y="122"/>
                    <a:pt x="76" y="122"/>
                  </a:cubicBezTo>
                  <a:cubicBezTo>
                    <a:pt x="76" y="122"/>
                    <a:pt x="71" y="122"/>
                    <a:pt x="70" y="122"/>
                  </a:cubicBezTo>
                  <a:cubicBezTo>
                    <a:pt x="70" y="122"/>
                    <a:pt x="68" y="122"/>
                    <a:pt x="68" y="122"/>
                  </a:cubicBezTo>
                  <a:cubicBezTo>
                    <a:pt x="66" y="120"/>
                    <a:pt x="66" y="120"/>
                    <a:pt x="66" y="120"/>
                  </a:cubicBezTo>
                  <a:cubicBezTo>
                    <a:pt x="57" y="117"/>
                    <a:pt x="57" y="117"/>
                    <a:pt x="57" y="117"/>
                  </a:cubicBezTo>
                  <a:cubicBezTo>
                    <a:pt x="56" y="114"/>
                    <a:pt x="56" y="114"/>
                    <a:pt x="56" y="114"/>
                  </a:cubicBezTo>
                  <a:cubicBezTo>
                    <a:pt x="54" y="110"/>
                    <a:pt x="54" y="110"/>
                    <a:pt x="54" y="110"/>
                  </a:cubicBezTo>
                  <a:cubicBezTo>
                    <a:pt x="56" y="106"/>
                    <a:pt x="56" y="106"/>
                    <a:pt x="56" y="106"/>
                  </a:cubicBezTo>
                  <a:cubicBezTo>
                    <a:pt x="53" y="102"/>
                    <a:pt x="53" y="102"/>
                    <a:pt x="53" y="102"/>
                  </a:cubicBezTo>
                  <a:cubicBezTo>
                    <a:pt x="48" y="105"/>
                    <a:pt x="48" y="105"/>
                    <a:pt x="48" y="105"/>
                  </a:cubicBezTo>
                  <a:cubicBezTo>
                    <a:pt x="41" y="102"/>
                    <a:pt x="41" y="102"/>
                    <a:pt x="41" y="102"/>
                  </a:cubicBezTo>
                  <a:cubicBezTo>
                    <a:pt x="37" y="103"/>
                    <a:pt x="37" y="103"/>
                    <a:pt x="37" y="103"/>
                  </a:cubicBezTo>
                  <a:cubicBezTo>
                    <a:pt x="35" y="104"/>
                    <a:pt x="35" y="104"/>
                    <a:pt x="35" y="104"/>
                  </a:cubicBezTo>
                  <a:cubicBezTo>
                    <a:pt x="34" y="102"/>
                    <a:pt x="34" y="102"/>
                    <a:pt x="34" y="102"/>
                  </a:cubicBezTo>
                  <a:cubicBezTo>
                    <a:pt x="32" y="103"/>
                    <a:pt x="32" y="103"/>
                    <a:pt x="32" y="103"/>
                  </a:cubicBezTo>
                  <a:cubicBezTo>
                    <a:pt x="32" y="104"/>
                    <a:pt x="32" y="104"/>
                    <a:pt x="32" y="104"/>
                  </a:cubicBezTo>
                  <a:cubicBezTo>
                    <a:pt x="25" y="106"/>
                    <a:pt x="25" y="106"/>
                    <a:pt x="25" y="106"/>
                  </a:cubicBezTo>
                  <a:cubicBezTo>
                    <a:pt x="21" y="104"/>
                    <a:pt x="21" y="104"/>
                    <a:pt x="21" y="104"/>
                  </a:cubicBezTo>
                  <a:cubicBezTo>
                    <a:pt x="21" y="102"/>
                    <a:pt x="21" y="102"/>
                    <a:pt x="21" y="102"/>
                  </a:cubicBezTo>
                  <a:cubicBezTo>
                    <a:pt x="14" y="98"/>
                    <a:pt x="14" y="98"/>
                    <a:pt x="14" y="98"/>
                  </a:cubicBezTo>
                  <a:cubicBezTo>
                    <a:pt x="11" y="95"/>
                    <a:pt x="11" y="95"/>
                    <a:pt x="11" y="95"/>
                  </a:cubicBezTo>
                  <a:cubicBezTo>
                    <a:pt x="9" y="96"/>
                    <a:pt x="9" y="96"/>
                    <a:pt x="9" y="96"/>
                  </a:cubicBezTo>
                  <a:cubicBezTo>
                    <a:pt x="12" y="99"/>
                    <a:pt x="12" y="99"/>
                    <a:pt x="12" y="99"/>
                  </a:cubicBezTo>
                  <a:cubicBezTo>
                    <a:pt x="17" y="102"/>
                    <a:pt x="17" y="102"/>
                    <a:pt x="17" y="102"/>
                  </a:cubicBezTo>
                  <a:cubicBezTo>
                    <a:pt x="18" y="104"/>
                    <a:pt x="18" y="104"/>
                    <a:pt x="18" y="104"/>
                  </a:cubicBezTo>
                  <a:cubicBezTo>
                    <a:pt x="15" y="105"/>
                    <a:pt x="15" y="105"/>
                    <a:pt x="15" y="105"/>
                  </a:cubicBezTo>
                  <a:cubicBezTo>
                    <a:pt x="10" y="102"/>
                    <a:pt x="10" y="102"/>
                    <a:pt x="10" y="102"/>
                  </a:cubicBezTo>
                  <a:cubicBezTo>
                    <a:pt x="6" y="96"/>
                    <a:pt x="6" y="96"/>
                    <a:pt x="6" y="96"/>
                  </a:cubicBezTo>
                  <a:cubicBezTo>
                    <a:pt x="3" y="96"/>
                    <a:pt x="3" y="96"/>
                    <a:pt x="3" y="96"/>
                  </a:cubicBezTo>
                  <a:cubicBezTo>
                    <a:pt x="0" y="93"/>
                    <a:pt x="0" y="93"/>
                    <a:pt x="0" y="93"/>
                  </a:cubicBezTo>
                  <a:cubicBezTo>
                    <a:pt x="2" y="103"/>
                    <a:pt x="5" y="113"/>
                    <a:pt x="11" y="123"/>
                  </a:cubicBezTo>
                  <a:cubicBezTo>
                    <a:pt x="34" y="161"/>
                    <a:pt x="83" y="173"/>
                    <a:pt x="121" y="150"/>
                  </a:cubicBezTo>
                  <a:cubicBezTo>
                    <a:pt x="121" y="150"/>
                    <a:pt x="121" y="150"/>
                    <a:pt x="121" y="150"/>
                  </a:cubicBezTo>
                  <a:cubicBezTo>
                    <a:pt x="142" y="138"/>
                    <a:pt x="156" y="116"/>
                    <a:pt x="159" y="93"/>
                  </a:cubicBezTo>
                  <a:cubicBezTo>
                    <a:pt x="157" y="95"/>
                    <a:pt x="157" y="95"/>
                    <a:pt x="157" y="95"/>
                  </a:cubicBezTo>
                  <a:cubicBezTo>
                    <a:pt x="154" y="90"/>
                    <a:pt x="154" y="90"/>
                    <a:pt x="154" y="90"/>
                  </a:cubicBezTo>
                  <a:cubicBezTo>
                    <a:pt x="149" y="88"/>
                    <a:pt x="149" y="88"/>
                    <a:pt x="149" y="88"/>
                  </a:cubicBezTo>
                  <a:cubicBezTo>
                    <a:pt x="146" y="82"/>
                    <a:pt x="146" y="82"/>
                    <a:pt x="146" y="82"/>
                  </a:cubicBezTo>
                  <a:cubicBezTo>
                    <a:pt x="143" y="82"/>
                    <a:pt x="143" y="82"/>
                    <a:pt x="143" y="82"/>
                  </a:cubicBezTo>
                  <a:cubicBezTo>
                    <a:pt x="141" y="80"/>
                    <a:pt x="141" y="80"/>
                    <a:pt x="141" y="80"/>
                  </a:cubicBezTo>
                  <a:cubicBezTo>
                    <a:pt x="141" y="73"/>
                    <a:pt x="141" y="73"/>
                    <a:pt x="141" y="73"/>
                  </a:cubicBezTo>
                  <a:cubicBezTo>
                    <a:pt x="131" y="67"/>
                    <a:pt x="131" y="67"/>
                    <a:pt x="131" y="67"/>
                  </a:cubicBezTo>
                  <a:cubicBezTo>
                    <a:pt x="128" y="61"/>
                    <a:pt x="128" y="61"/>
                    <a:pt x="128" y="61"/>
                  </a:cubicBezTo>
                  <a:cubicBezTo>
                    <a:pt x="123" y="64"/>
                    <a:pt x="123" y="64"/>
                    <a:pt x="123" y="64"/>
                  </a:cubicBezTo>
                  <a:cubicBezTo>
                    <a:pt x="121" y="63"/>
                    <a:pt x="121" y="63"/>
                    <a:pt x="121" y="63"/>
                  </a:cubicBezTo>
                  <a:cubicBezTo>
                    <a:pt x="118" y="65"/>
                    <a:pt x="118" y="65"/>
                    <a:pt x="118" y="65"/>
                  </a:cubicBezTo>
                  <a:cubicBezTo>
                    <a:pt x="117" y="67"/>
                    <a:pt x="117" y="67"/>
                    <a:pt x="117" y="67"/>
                  </a:cubicBezTo>
                  <a:cubicBezTo>
                    <a:pt x="112" y="70"/>
                    <a:pt x="112" y="70"/>
                    <a:pt x="112" y="70"/>
                  </a:cubicBezTo>
                  <a:cubicBezTo>
                    <a:pt x="112" y="71"/>
                    <a:pt x="112" y="71"/>
                    <a:pt x="112" y="71"/>
                  </a:cubicBezTo>
                  <a:cubicBezTo>
                    <a:pt x="109" y="72"/>
                    <a:pt x="109" y="72"/>
                    <a:pt x="109" y="72"/>
                  </a:cubicBezTo>
                  <a:cubicBezTo>
                    <a:pt x="98" y="69"/>
                    <a:pt x="98" y="69"/>
                    <a:pt x="98" y="69"/>
                  </a:cubicBezTo>
                  <a:cubicBezTo>
                    <a:pt x="95" y="63"/>
                    <a:pt x="95" y="63"/>
                    <a:pt x="95" y="63"/>
                  </a:cubicBezTo>
                  <a:cubicBezTo>
                    <a:pt x="96" y="62"/>
                    <a:pt x="96" y="62"/>
                    <a:pt x="96" y="62"/>
                  </a:cubicBezTo>
                  <a:cubicBezTo>
                    <a:pt x="95" y="59"/>
                    <a:pt x="95" y="59"/>
                    <a:pt x="95" y="59"/>
                  </a:cubicBezTo>
                  <a:cubicBezTo>
                    <a:pt x="93" y="60"/>
                    <a:pt x="93" y="60"/>
                    <a:pt x="93" y="60"/>
                  </a:cubicBezTo>
                  <a:cubicBezTo>
                    <a:pt x="91" y="58"/>
                    <a:pt x="91" y="58"/>
                    <a:pt x="91" y="58"/>
                  </a:cubicBezTo>
                  <a:cubicBezTo>
                    <a:pt x="96" y="48"/>
                    <a:pt x="96" y="48"/>
                    <a:pt x="96" y="48"/>
                  </a:cubicBezTo>
                  <a:cubicBezTo>
                    <a:pt x="93" y="44"/>
                    <a:pt x="93" y="44"/>
                    <a:pt x="93" y="44"/>
                  </a:cubicBezTo>
                  <a:cubicBezTo>
                    <a:pt x="96" y="40"/>
                    <a:pt x="96" y="40"/>
                    <a:pt x="96" y="40"/>
                  </a:cubicBezTo>
                  <a:cubicBezTo>
                    <a:pt x="97" y="39"/>
                    <a:pt x="97" y="39"/>
                    <a:pt x="97" y="39"/>
                  </a:cubicBezTo>
                  <a:cubicBezTo>
                    <a:pt x="100" y="37"/>
                    <a:pt x="100" y="37"/>
                    <a:pt x="100" y="37"/>
                  </a:cubicBezTo>
                  <a:cubicBezTo>
                    <a:pt x="102" y="35"/>
                    <a:pt x="102" y="35"/>
                    <a:pt x="102" y="35"/>
                  </a:cubicBezTo>
                  <a:cubicBezTo>
                    <a:pt x="109" y="30"/>
                    <a:pt x="109" y="30"/>
                    <a:pt x="109" y="30"/>
                  </a:cubicBezTo>
                  <a:cubicBezTo>
                    <a:pt x="112" y="33"/>
                    <a:pt x="112" y="33"/>
                    <a:pt x="112" y="33"/>
                  </a:cubicBezTo>
                  <a:cubicBezTo>
                    <a:pt x="119" y="31"/>
                    <a:pt x="119" y="31"/>
                    <a:pt x="119" y="31"/>
                  </a:cubicBezTo>
                  <a:cubicBezTo>
                    <a:pt x="121" y="32"/>
                    <a:pt x="121" y="32"/>
                    <a:pt x="121" y="32"/>
                  </a:cubicBezTo>
                  <a:cubicBezTo>
                    <a:pt x="122" y="31"/>
                    <a:pt x="122" y="31"/>
                    <a:pt x="122" y="31"/>
                  </a:cubicBezTo>
                  <a:cubicBezTo>
                    <a:pt x="120" y="29"/>
                    <a:pt x="120" y="29"/>
                    <a:pt x="120" y="29"/>
                  </a:cubicBezTo>
                  <a:cubicBezTo>
                    <a:pt x="124" y="26"/>
                    <a:pt x="124" y="26"/>
                    <a:pt x="124" y="26"/>
                  </a:cubicBezTo>
                  <a:cubicBezTo>
                    <a:pt x="128" y="27"/>
                    <a:pt x="128" y="27"/>
                    <a:pt x="128" y="27"/>
                  </a:cubicBezTo>
                  <a:cubicBezTo>
                    <a:pt x="134" y="23"/>
                    <a:pt x="134" y="23"/>
                    <a:pt x="134" y="23"/>
                  </a:cubicBezTo>
                  <a:cubicBezTo>
                    <a:pt x="134" y="23"/>
                    <a:pt x="134" y="23"/>
                    <a:pt x="134" y="23"/>
                  </a:cubicBezTo>
                  <a:cubicBezTo>
                    <a:pt x="132" y="21"/>
                    <a:pt x="131" y="20"/>
                    <a:pt x="129" y="19"/>
                  </a:cubicBezTo>
                  <a:close/>
                  <a:moveTo>
                    <a:pt x="85" y="18"/>
                  </a:moveTo>
                  <a:cubicBezTo>
                    <a:pt x="85" y="17"/>
                    <a:pt x="85" y="17"/>
                    <a:pt x="85" y="17"/>
                  </a:cubicBezTo>
                  <a:cubicBezTo>
                    <a:pt x="87" y="15"/>
                    <a:pt x="87" y="15"/>
                    <a:pt x="87" y="15"/>
                  </a:cubicBezTo>
                  <a:cubicBezTo>
                    <a:pt x="89" y="18"/>
                    <a:pt x="89" y="18"/>
                    <a:pt x="89" y="18"/>
                  </a:cubicBezTo>
                  <a:cubicBezTo>
                    <a:pt x="91" y="19"/>
                    <a:pt x="91" y="19"/>
                    <a:pt x="91" y="19"/>
                  </a:cubicBezTo>
                  <a:cubicBezTo>
                    <a:pt x="93" y="19"/>
                    <a:pt x="93" y="19"/>
                    <a:pt x="93" y="19"/>
                  </a:cubicBezTo>
                  <a:cubicBezTo>
                    <a:pt x="95" y="19"/>
                    <a:pt x="95" y="19"/>
                    <a:pt x="95" y="19"/>
                  </a:cubicBezTo>
                  <a:cubicBezTo>
                    <a:pt x="94" y="21"/>
                    <a:pt x="94" y="21"/>
                    <a:pt x="94" y="21"/>
                  </a:cubicBezTo>
                  <a:cubicBezTo>
                    <a:pt x="92" y="23"/>
                    <a:pt x="92" y="23"/>
                    <a:pt x="92" y="23"/>
                  </a:cubicBezTo>
                  <a:cubicBezTo>
                    <a:pt x="90" y="24"/>
                    <a:pt x="90" y="24"/>
                    <a:pt x="90" y="24"/>
                  </a:cubicBezTo>
                  <a:cubicBezTo>
                    <a:pt x="89" y="22"/>
                    <a:pt x="89" y="22"/>
                    <a:pt x="89" y="22"/>
                  </a:cubicBezTo>
                  <a:cubicBezTo>
                    <a:pt x="90" y="21"/>
                    <a:pt x="90" y="21"/>
                    <a:pt x="90" y="21"/>
                  </a:cubicBezTo>
                  <a:cubicBezTo>
                    <a:pt x="89" y="20"/>
                    <a:pt x="89" y="20"/>
                    <a:pt x="89" y="20"/>
                  </a:cubicBezTo>
                  <a:cubicBezTo>
                    <a:pt x="87" y="20"/>
                    <a:pt x="87" y="20"/>
                    <a:pt x="87" y="20"/>
                  </a:cubicBezTo>
                  <a:cubicBezTo>
                    <a:pt x="86" y="19"/>
                    <a:pt x="86" y="19"/>
                    <a:pt x="86" y="19"/>
                  </a:cubicBezTo>
                  <a:lnTo>
                    <a:pt x="85" y="18"/>
                  </a:lnTo>
                  <a:close/>
                  <a:moveTo>
                    <a:pt x="84" y="25"/>
                  </a:moveTo>
                  <a:cubicBezTo>
                    <a:pt x="84" y="22"/>
                    <a:pt x="84" y="22"/>
                    <a:pt x="84" y="22"/>
                  </a:cubicBezTo>
                  <a:cubicBezTo>
                    <a:pt x="85" y="20"/>
                    <a:pt x="85" y="20"/>
                    <a:pt x="85" y="20"/>
                  </a:cubicBezTo>
                  <a:cubicBezTo>
                    <a:pt x="87" y="20"/>
                    <a:pt x="87" y="20"/>
                    <a:pt x="87" y="20"/>
                  </a:cubicBezTo>
                  <a:cubicBezTo>
                    <a:pt x="88" y="22"/>
                    <a:pt x="88" y="22"/>
                    <a:pt x="88" y="22"/>
                  </a:cubicBezTo>
                  <a:cubicBezTo>
                    <a:pt x="86" y="25"/>
                    <a:pt x="86" y="25"/>
                    <a:pt x="86" y="25"/>
                  </a:cubicBezTo>
                  <a:cubicBezTo>
                    <a:pt x="85" y="26"/>
                    <a:pt x="85" y="26"/>
                    <a:pt x="85" y="26"/>
                  </a:cubicBezTo>
                  <a:lnTo>
                    <a:pt x="84" y="25"/>
                  </a:lnTo>
                  <a:close/>
                  <a:moveTo>
                    <a:pt x="51" y="56"/>
                  </a:moveTo>
                  <a:cubicBezTo>
                    <a:pt x="50" y="57"/>
                    <a:pt x="50" y="57"/>
                    <a:pt x="50" y="57"/>
                  </a:cubicBezTo>
                  <a:cubicBezTo>
                    <a:pt x="50" y="56"/>
                    <a:pt x="50" y="56"/>
                    <a:pt x="50" y="56"/>
                  </a:cubicBezTo>
                  <a:cubicBezTo>
                    <a:pt x="50" y="54"/>
                    <a:pt x="50" y="54"/>
                    <a:pt x="50" y="54"/>
                  </a:cubicBezTo>
                  <a:cubicBezTo>
                    <a:pt x="51" y="55"/>
                    <a:pt x="51" y="55"/>
                    <a:pt x="51" y="55"/>
                  </a:cubicBezTo>
                  <a:lnTo>
                    <a:pt x="51" y="56"/>
                  </a:lnTo>
                  <a:close/>
                  <a:moveTo>
                    <a:pt x="55" y="51"/>
                  </a:moveTo>
                  <a:cubicBezTo>
                    <a:pt x="54" y="52"/>
                    <a:pt x="54" y="52"/>
                    <a:pt x="54" y="52"/>
                  </a:cubicBezTo>
                  <a:cubicBezTo>
                    <a:pt x="55" y="53"/>
                    <a:pt x="55" y="53"/>
                    <a:pt x="55" y="53"/>
                  </a:cubicBezTo>
                  <a:cubicBezTo>
                    <a:pt x="54" y="54"/>
                    <a:pt x="54" y="54"/>
                    <a:pt x="54" y="54"/>
                  </a:cubicBezTo>
                  <a:cubicBezTo>
                    <a:pt x="53" y="54"/>
                    <a:pt x="53" y="54"/>
                    <a:pt x="53" y="54"/>
                  </a:cubicBezTo>
                  <a:cubicBezTo>
                    <a:pt x="53" y="54"/>
                    <a:pt x="53" y="54"/>
                    <a:pt x="53" y="54"/>
                  </a:cubicBezTo>
                  <a:cubicBezTo>
                    <a:pt x="52" y="54"/>
                    <a:pt x="52" y="54"/>
                    <a:pt x="52" y="54"/>
                  </a:cubicBezTo>
                  <a:cubicBezTo>
                    <a:pt x="52" y="53"/>
                    <a:pt x="52" y="53"/>
                    <a:pt x="52" y="53"/>
                  </a:cubicBezTo>
                  <a:cubicBezTo>
                    <a:pt x="54" y="52"/>
                    <a:pt x="54" y="52"/>
                    <a:pt x="54" y="52"/>
                  </a:cubicBezTo>
                  <a:cubicBezTo>
                    <a:pt x="53" y="51"/>
                    <a:pt x="53" y="51"/>
                    <a:pt x="53" y="51"/>
                  </a:cubicBezTo>
                  <a:cubicBezTo>
                    <a:pt x="54" y="50"/>
                    <a:pt x="54" y="50"/>
                    <a:pt x="54" y="50"/>
                  </a:cubicBezTo>
                  <a:cubicBezTo>
                    <a:pt x="55" y="50"/>
                    <a:pt x="55" y="50"/>
                    <a:pt x="55" y="50"/>
                  </a:cubicBezTo>
                  <a:lnTo>
                    <a:pt x="55" y="51"/>
                  </a:lnTo>
                  <a:close/>
                </a:path>
              </a:pathLst>
            </a:custGeom>
            <a:solidFill>
              <a:srgbClr val="3E112E"/>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998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Guiding Principles</a:t>
            </a:r>
            <a:endParaRPr lang="en-GB" dirty="0"/>
          </a:p>
        </p:txBody>
      </p:sp>
      <p:sp>
        <p:nvSpPr>
          <p:cNvPr id="43011" name="Slide Number Placeholder 4"/>
          <p:cNvSpPr>
            <a:spLocks noGrp="1"/>
          </p:cNvSpPr>
          <p:nvPr>
            <p:ph type="sldNum" sz="quarter" idx="19"/>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1B9DAF51-8D87-5841-9908-36CCDB1F3698}" type="slidenum">
              <a:rPr lang="uk-UA" altLang="en-US" smtClean="0"/>
              <a:pPr/>
              <a:t>4</a:t>
            </a:fld>
            <a:endParaRPr lang="uk-UA" altLang="en-US" dirty="0"/>
          </a:p>
        </p:txBody>
      </p:sp>
      <p:sp>
        <p:nvSpPr>
          <p:cNvPr id="61" name="Content Placeholder 60"/>
          <p:cNvSpPr>
            <a:spLocks noGrp="1"/>
          </p:cNvSpPr>
          <p:nvPr>
            <p:ph idx="21"/>
          </p:nvPr>
        </p:nvSpPr>
        <p:spPr>
          <a:xfrm>
            <a:off x="540000" y="1304560"/>
            <a:ext cx="5478179" cy="3220368"/>
          </a:xfrm>
        </p:spPr>
        <p:txBody>
          <a:bodyPr/>
          <a:lstStyle/>
          <a:p>
            <a:r>
              <a:rPr lang="en-GB" dirty="0" smtClean="0"/>
              <a:t>Promote Internet and </a:t>
            </a:r>
            <a:r>
              <a:rPr lang="en-GB" dirty="0" smtClean="0"/>
              <a:t>data-infrastructure growth</a:t>
            </a:r>
            <a:endParaRPr lang="en-GB" dirty="0" smtClean="0"/>
          </a:p>
          <a:p>
            <a:pPr lvl="2"/>
            <a:r>
              <a:rPr lang="en-GB" dirty="0" smtClean="0"/>
              <a:t>Governments should promote the expansion of </a:t>
            </a:r>
            <a:br>
              <a:rPr lang="en-GB" dirty="0" smtClean="0"/>
            </a:br>
            <a:r>
              <a:rPr lang="en-GB" dirty="0" smtClean="0"/>
              <a:t>both wireless and wireline infrastructure, and remove barriers to </a:t>
            </a:r>
            <a:r>
              <a:rPr lang="en-GB" dirty="0" err="1" smtClean="0"/>
              <a:t>datacenter</a:t>
            </a:r>
            <a:r>
              <a:rPr lang="en-GB" dirty="0" smtClean="0"/>
              <a:t> development.</a:t>
            </a:r>
          </a:p>
          <a:p>
            <a:pPr lvl="2"/>
            <a:endParaRPr lang="en-GB" dirty="0" smtClean="0"/>
          </a:p>
          <a:p>
            <a:r>
              <a:rPr lang="en-GB" dirty="0" smtClean="0"/>
              <a:t>Encourage IPv6 </a:t>
            </a:r>
            <a:r>
              <a:rPr lang="en-GB" dirty="0" smtClean="0"/>
              <a:t>deployment</a:t>
            </a:r>
            <a:endParaRPr lang="en-GB" dirty="0"/>
          </a:p>
          <a:p>
            <a:pPr lvl="2"/>
            <a:r>
              <a:rPr lang="en-GB" dirty="0" smtClean="0"/>
              <a:t>Governments should make IPv6 adoption a </a:t>
            </a:r>
            <a:br>
              <a:rPr lang="en-GB" dirty="0" smtClean="0"/>
            </a:br>
            <a:r>
              <a:rPr lang="en-GB" dirty="0" smtClean="0"/>
              <a:t>national priority, as the </a:t>
            </a:r>
            <a:r>
              <a:rPr lang="en-GB" dirty="0" err="1" smtClean="0"/>
              <a:t>IoT</a:t>
            </a:r>
            <a:r>
              <a:rPr lang="en-GB" dirty="0" smtClean="0"/>
              <a:t> will drive up the </a:t>
            </a:r>
            <a:br>
              <a:rPr lang="en-GB" dirty="0" smtClean="0"/>
            </a:br>
            <a:r>
              <a:rPr lang="en-GB" dirty="0" smtClean="0"/>
              <a:t>number of connected devices.</a:t>
            </a:r>
            <a:endParaRPr lang="en-GB" dirty="0"/>
          </a:p>
          <a:p>
            <a:pPr lvl="2"/>
            <a:endParaRPr lang="en-GB" dirty="0" smtClean="0"/>
          </a:p>
          <a:p>
            <a:r>
              <a:rPr lang="en-GB" dirty="0" smtClean="0"/>
              <a:t>Encourage open, voluntary </a:t>
            </a:r>
            <a:r>
              <a:rPr lang="en-GB" dirty="0" err="1" smtClean="0"/>
              <a:t>IoT</a:t>
            </a:r>
            <a:r>
              <a:rPr lang="en-GB" dirty="0" smtClean="0"/>
              <a:t> standards</a:t>
            </a:r>
          </a:p>
          <a:p>
            <a:pPr lvl="2"/>
            <a:r>
              <a:rPr lang="en-GB" dirty="0" smtClean="0"/>
              <a:t>Encourage interested stakeholders to </a:t>
            </a:r>
            <a:r>
              <a:rPr lang="en-GB" dirty="0" smtClean="0"/>
              <a:t>work </a:t>
            </a:r>
            <a:r>
              <a:rPr lang="en-GB" dirty="0" smtClean="0"/>
              <a:t>together on the development of open, consensus-based standards that support interoperability.</a:t>
            </a:r>
          </a:p>
          <a:p>
            <a:pPr lvl="2"/>
            <a:endParaRPr lang="en-GB" dirty="0" smtClean="0"/>
          </a:p>
          <a:p>
            <a:pPr lvl="2"/>
            <a:endParaRPr lang="en-GB" dirty="0"/>
          </a:p>
        </p:txBody>
      </p:sp>
      <p:sp>
        <p:nvSpPr>
          <p:cNvPr id="136" name="Content Placeholder 135"/>
          <p:cNvSpPr>
            <a:spLocks noGrp="1"/>
          </p:cNvSpPr>
          <p:nvPr>
            <p:ph idx="1"/>
          </p:nvPr>
        </p:nvSpPr>
        <p:spPr>
          <a:xfrm>
            <a:off x="6179484" y="1304560"/>
            <a:ext cx="5661995" cy="3220368"/>
          </a:xfrm>
        </p:spPr>
        <p:txBody>
          <a:bodyPr/>
          <a:lstStyle/>
          <a:p>
            <a:r>
              <a:rPr lang="en-GB" dirty="0" smtClean="0"/>
              <a:t>Adopt a collaborative, multistakeholder approach to </a:t>
            </a:r>
            <a:r>
              <a:rPr lang="en-GB" dirty="0" err="1" smtClean="0"/>
              <a:t>IoT</a:t>
            </a:r>
            <a:r>
              <a:rPr lang="en-GB" dirty="0" smtClean="0"/>
              <a:t> policy </a:t>
            </a:r>
            <a:r>
              <a:rPr lang="en-GB" dirty="0" smtClean="0"/>
              <a:t>discussions</a:t>
            </a:r>
            <a:endParaRPr lang="en-GB" dirty="0"/>
          </a:p>
          <a:p>
            <a:pPr lvl="2"/>
            <a:r>
              <a:rPr lang="en-GB" dirty="0" smtClean="0"/>
              <a:t>Draw on the expertise of a wide range of </a:t>
            </a:r>
            <a:br>
              <a:rPr lang="en-GB" dirty="0" smtClean="0"/>
            </a:br>
            <a:r>
              <a:rPr lang="en-GB" dirty="0" smtClean="0"/>
              <a:t>stakeholders to develop appropriate solutions.</a:t>
            </a:r>
            <a:endParaRPr lang="en-GB" dirty="0"/>
          </a:p>
          <a:p>
            <a:pPr lvl="2"/>
            <a:endParaRPr lang="en-GB" dirty="0" smtClean="0"/>
          </a:p>
          <a:p>
            <a:r>
              <a:rPr lang="en-GB" dirty="0"/>
              <a:t>Encourage a collaborative approach to </a:t>
            </a:r>
            <a:r>
              <a:rPr lang="en-GB" dirty="0" err="1" smtClean="0"/>
              <a:t>IoT</a:t>
            </a:r>
            <a:r>
              <a:rPr lang="en-GB" dirty="0" smtClean="0"/>
              <a:t> </a:t>
            </a:r>
            <a:r>
              <a:rPr lang="en-GB" dirty="0"/>
              <a:t>security</a:t>
            </a:r>
          </a:p>
          <a:p>
            <a:pPr lvl="2"/>
            <a:r>
              <a:rPr lang="en-GB" dirty="0" smtClean="0"/>
              <a:t>Empower players to address security issues close </a:t>
            </a:r>
            <a:br>
              <a:rPr lang="en-GB" dirty="0" smtClean="0"/>
            </a:br>
            <a:r>
              <a:rPr lang="en-GB" dirty="0" smtClean="0"/>
              <a:t>to where they occur </a:t>
            </a:r>
            <a:r>
              <a:rPr lang="mr-IN" dirty="0" smtClean="0"/>
              <a:t>–</a:t>
            </a:r>
            <a:r>
              <a:rPr lang="en-GB" dirty="0" smtClean="0"/>
              <a:t> don’t centralize </a:t>
            </a:r>
            <a:r>
              <a:rPr lang="en-GB" dirty="0" err="1" smtClean="0"/>
              <a:t>IoT</a:t>
            </a:r>
            <a:r>
              <a:rPr lang="en-GB" dirty="0" smtClean="0"/>
              <a:t> security.</a:t>
            </a:r>
          </a:p>
          <a:p>
            <a:pPr lvl="2"/>
            <a:endParaRPr lang="en-GB" dirty="0" smtClean="0"/>
          </a:p>
          <a:p>
            <a:r>
              <a:rPr lang="en-GB" dirty="0" smtClean="0"/>
              <a:t>Encourage </a:t>
            </a:r>
            <a:r>
              <a:rPr lang="en-GB" dirty="0" smtClean="0"/>
              <a:t>responsible design practices for </a:t>
            </a:r>
            <a:r>
              <a:rPr lang="en-GB" dirty="0" err="1" smtClean="0"/>
              <a:t>IoT</a:t>
            </a:r>
            <a:r>
              <a:rPr lang="en-GB" dirty="0" smtClean="0"/>
              <a:t> services</a:t>
            </a:r>
          </a:p>
          <a:p>
            <a:pPr lvl="2"/>
            <a:r>
              <a:rPr lang="en-GB" dirty="0" smtClean="0"/>
              <a:t>Security-by-design and privacy-by-design </a:t>
            </a:r>
            <a:br>
              <a:rPr lang="en-GB" dirty="0" smtClean="0"/>
            </a:br>
            <a:r>
              <a:rPr lang="en-GB" dirty="0" smtClean="0"/>
              <a:t>practices for </a:t>
            </a:r>
            <a:r>
              <a:rPr lang="en-GB" dirty="0" err="1" smtClean="0"/>
              <a:t>IoT</a:t>
            </a:r>
            <a:r>
              <a:rPr lang="en-GB" dirty="0" smtClean="0"/>
              <a:t> devices should be </a:t>
            </a:r>
            <a:r>
              <a:rPr lang="en-GB" dirty="0" smtClean="0"/>
              <a:t>encouraged.</a:t>
            </a:r>
            <a:endParaRPr lang="en-GB" dirty="0" smtClean="0"/>
          </a:p>
          <a:p>
            <a:pPr lvl="2"/>
            <a:endParaRPr lang="en-GB" dirty="0" smtClean="0"/>
          </a:p>
          <a:p>
            <a:pPr lvl="2"/>
            <a:endParaRPr lang="en-GB" dirty="0" smtClean="0"/>
          </a:p>
          <a:p>
            <a:pPr lvl="2"/>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Read the policy brief:</a:t>
            </a:r>
          </a:p>
          <a:p>
            <a:pPr lvl="2"/>
            <a:r>
              <a:rPr lang="en-GB" dirty="0" err="1" smtClean="0"/>
              <a:t>www.internetsociety.org</a:t>
            </a:r>
            <a:r>
              <a:rPr lang="en-GB" dirty="0" smtClean="0"/>
              <a:t>/</a:t>
            </a:r>
            <a:r>
              <a:rPr lang="en-GB" dirty="0" err="1" smtClean="0"/>
              <a:t>policybriefs</a:t>
            </a:r>
            <a:r>
              <a:rPr lang="en-GB" dirty="0" smtClean="0"/>
              <a:t>/</a:t>
            </a:r>
            <a:r>
              <a:rPr lang="en-GB" dirty="0" err="1" smtClean="0"/>
              <a:t>iot</a:t>
            </a:r>
            <a:endParaRPr lang="en-GB" dirty="0" smtClean="0"/>
          </a:p>
          <a:p>
            <a:endParaRPr lang="en-GB" dirty="0"/>
          </a:p>
        </p:txBody>
      </p:sp>
      <p:sp>
        <p:nvSpPr>
          <p:cNvPr id="49155" name="Slide Number Placeholder 2"/>
          <p:cNvSpPr>
            <a:spLocks noGrp="1"/>
          </p:cNvSpPr>
          <p:nvPr>
            <p:ph type="sldNum" sz="quarter" idx="12"/>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CDAEE6C3-4240-A546-A11D-82311338D72F}" type="slidenum">
              <a:rPr lang="uk-UA" altLang="en-US" smtClean="0">
                <a:solidFill>
                  <a:schemeClr val="bg1"/>
                </a:solidFill>
              </a:rPr>
              <a:pPr/>
              <a:t>5</a:t>
            </a:fld>
            <a:endParaRPr lang="uk-UA"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A54EDF76-BC50-A141-919C-AAA078EF3472}" vid="{A822C970-8AC5-F64D-9031-5FB6A741FE2F}"/>
    </a:ext>
  </a:extLst>
</a:theme>
</file>

<file path=ppt/theme/theme2.xml><?xml version="1.0" encoding="utf-8"?>
<a:theme xmlns:a="http://schemas.openxmlformats.org/drawingml/2006/main" name="ISOC - Green template">
  <a:themeElements>
    <a:clrScheme name="01-ISOC-Green">
      <a:dk1>
        <a:srgbClr val="0C1C2C"/>
      </a:dk1>
      <a:lt1>
        <a:srgbClr val="EEF2EC"/>
      </a:lt1>
      <a:dk2>
        <a:srgbClr val="40B2A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2016-08-01_EN_FINAL_v01" id="{A54EDF76-BC50-A141-919C-AAA078EF3472}" vid="{601FD1F2-0986-124C-93D2-021F5AF62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Presentation_Template_2016-08-01_EN_FINAL_v01</Template>
  <TotalTime>17768</TotalTime>
  <Words>1746</Words>
  <Application>Microsoft Macintosh PowerPoint</Application>
  <PresentationFormat>Widescreen</PresentationFormat>
  <Paragraphs>147</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.AppleSystemUIFont</vt:lpstr>
      <vt:lpstr>Calibri</vt:lpstr>
      <vt:lpstr>Hind</vt:lpstr>
      <vt:lpstr>Hind Light</vt:lpstr>
      <vt:lpstr>Hind Medium</vt:lpstr>
      <vt:lpstr>Mangal</vt:lpstr>
      <vt:lpstr>ＭＳ Ｐゴシック</vt:lpstr>
      <vt:lpstr>Arial</vt:lpstr>
      <vt:lpstr>ISOC - Blue template</vt:lpstr>
      <vt:lpstr>ISOC - Green template</vt:lpstr>
      <vt:lpstr>The Internet of Things (IoT)</vt:lpstr>
      <vt:lpstr>Key Considerations</vt:lpstr>
      <vt:lpstr>Challenges</vt:lpstr>
      <vt:lpstr>Guiding Principles</vt:lpstr>
      <vt:lpstr>PowerPoint Presentation</vt:lpstr>
    </vt:vector>
  </TitlesOfParts>
  <Manager>Konstantinos Komaitis</Manager>
  <Company>Internet Society</Company>
  <LinksUpToDate>false</LinksUpToDate>
  <SharedDoc>false</SharedDoc>
  <HyperlinkBase/>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dc:title>
  <dc:subject/>
  <dc:creator>Ayden Ferdeline</dc:creator>
  <cp:keywords/>
  <dc:description/>
  <cp:lastModifiedBy>Ayden Ferdeline</cp:lastModifiedBy>
  <cp:revision>116</cp:revision>
  <cp:lastPrinted>2016-06-14T17:50:38Z</cp:lastPrinted>
  <dcterms:created xsi:type="dcterms:W3CDTF">2016-11-02T12:34:15Z</dcterms:created>
  <dcterms:modified xsi:type="dcterms:W3CDTF">2016-11-15T14:40:35Z</dcterms:modified>
  <cp:category/>
</cp:coreProperties>
</file>